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bookmarkIdSeed="2">
  <p:sldMasterIdLst>
    <p:sldMasterId id="2147483694" r:id="rId2"/>
  </p:sldMasterIdLst>
  <p:notesMasterIdLst>
    <p:notesMasterId r:id="rId27"/>
  </p:notesMasterIdLst>
  <p:sldIdLst>
    <p:sldId id="256" r:id="rId3"/>
    <p:sldId id="273" r:id="rId4"/>
    <p:sldId id="315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316" r:id="rId19"/>
    <p:sldId id="317" r:id="rId20"/>
    <p:sldId id="318" r:id="rId21"/>
    <p:sldId id="319" r:id="rId22"/>
    <p:sldId id="320" r:id="rId23"/>
    <p:sldId id="288" r:id="rId24"/>
    <p:sldId id="291" r:id="rId25"/>
    <p:sldId id="292" r:id="rId26"/>
  </p:sldIdLst>
  <p:sldSz cx="9144000" cy="6858000" type="screen4x3"/>
  <p:notesSz cx="6858000" cy="9144000"/>
  <p:embeddedFontLst>
    <p:embeddedFont>
      <p:font typeface="Arial Unicode MS" pitchFamily="34" charset="-128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mbria Math" pitchFamily="18" charset="0"/>
      <p:regular r:id="rId33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2pWeSrhPg1yCernLr7G1Q==" hashData="236MNw7hI3/4Hg6UbFAZaRRJKU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CCFF"/>
    <a:srgbClr val="FF00FF"/>
    <a:srgbClr val="0000FF"/>
    <a:srgbClr val="009900"/>
    <a:srgbClr val="99FFCC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4595" autoAdjust="0"/>
  </p:normalViewPr>
  <p:slideViewPr>
    <p:cSldViewPr>
      <p:cViewPr varScale="1">
        <p:scale>
          <a:sx n="89" d="100"/>
          <a:sy n="89" d="100"/>
        </p:scale>
        <p:origin x="-3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4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3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78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81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8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6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22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6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6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8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457200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mtClean="0"/>
              <a:t>Tuesday 11 Sept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>
                <a:solidFill>
                  <a:schemeClr val="tx2"/>
                </a:solidFill>
              </a:rPr>
              <a:t>ME 482/582: Robotics Engineering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http://www.robotshop.com/content/images/learningcenter/robot-ar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0025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Tuesday 11 Sept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76200"/>
            <a:ext cx="5181600" cy="4572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76200"/>
            <a:ext cx="3383280" cy="4572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3. </a:t>
            </a:r>
            <a:r>
              <a:rPr lang="en-US" dirty="0" smtClean="0"/>
              <a:t>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44157" y="548958"/>
            <a:ext cx="10058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8153400" cy="4495800"/>
          </a:xfrm>
        </p:spPr>
        <p:txBody>
          <a:bodyPr/>
          <a:lstStyle>
            <a:lvl1pPr>
              <a:defRPr sz="2400" b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 marL="640080" indent="-274320">
              <a:buFont typeface="Wingdings" pitchFamily="2" charset="2"/>
              <a:buChar char="Ø"/>
              <a:defRPr sz="2200">
                <a:latin typeface="Calibri" pitchFamily="34" charset="0"/>
                <a:cs typeface="Calibri" pitchFamily="34" charset="0"/>
              </a:defRPr>
            </a:lvl2pPr>
            <a:lvl3pPr marL="914400" indent="-228600">
              <a:buClrTx/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371600" indent="-228600">
              <a:buClrTx/>
              <a:buFont typeface="Calibri" pitchFamily="34" charset="0"/>
              <a:buChar char="-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1828800" indent="-228600">
              <a:buFont typeface="Wingdings" pitchFamily="2" charset="2"/>
              <a:buChar char="§"/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Tuesday 11 Sept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Tuesday 11 Sept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71160" y="6477000"/>
            <a:ext cx="18288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27127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lvl1pPr algn="r"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43800" y="6477000"/>
            <a:ext cx="13716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>
            <a:normAutofit/>
          </a:bodyPr>
          <a:lstStyle>
            <a:lvl1pPr algn="ctr">
              <a:defRPr sz="14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400" y="685800"/>
            <a:ext cx="8077200" cy="0"/>
          </a:xfrm>
          <a:prstGeom prst="line">
            <a:avLst/>
          </a:prstGeom>
          <a:ln w="50800" cap="sq" cmpd="tri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228600" y="6477000"/>
            <a:ext cx="20574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2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© 2011, Dr. Stephen Bruder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6200" y="62299"/>
            <a:ext cx="3200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00FF"/>
        </a:buClr>
        <a:buSzPct val="60000"/>
        <a:buFont typeface="Wingdings" pitchFamily="2" charset="2"/>
        <a:buChar char="q"/>
        <a:defRPr sz="2800" b="1" kern="1200">
          <a:solidFill>
            <a:srgbClr val="0066FF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Tx/>
        <a:buSzPct val="70000"/>
        <a:buFont typeface="Times New Roman" pitchFamily="18" charset="0"/>
        <a:buChar char="○"/>
        <a:defRPr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 pitchFamily="2" charset="2"/>
        <a:buChar char="Ø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400"/>
        </a:spcBef>
        <a:buClrTx/>
        <a:buSzPct val="65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VRML%20files/example7a.wr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RML%20files/example7.wr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VRML%20files/example7a.wrl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2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9.png"/><Relationship Id="rId9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6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9.png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VRML%20files/chap%203/fig1.wr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wmf"/><Relationship Id="rId5" Type="http://schemas.openxmlformats.org/officeDocument/2006/relationships/image" Target="../media/image46.png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9.png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5.wmf"/><Relationship Id="rId5" Type="http://schemas.openxmlformats.org/officeDocument/2006/relationships/image" Target="../media/image51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29.png"/><Relationship Id="rId9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hyperlink" Target="VRML%20files/example7.wrl" TargetMode="External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36.bin"/><Relationship Id="rId31" Type="http://schemas.openxmlformats.org/officeDocument/2006/relationships/image" Target="../media/image42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hyperlink" Target="../handouts/Robotics_Fwd_kin.pdf" TargetMode="External"/><Relationship Id="rId30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3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hyperlink" Target="VRML%20files/chap%203/fig2d.wr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100" y="23812"/>
            <a:ext cx="4648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NMT EE 589 &amp; UNM ME 482/582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Robot Engineering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Dr. Stephen Bruder</a:t>
            </a:r>
            <a:br>
              <a:rPr lang="en-US" dirty="0" smtClean="0"/>
            </a:br>
            <a:r>
              <a:rPr lang="en-US" dirty="0"/>
              <a:t>NMT EE 589 &amp; UNM ME 482/582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Thus, </a:t>
                </a:r>
                <a:r>
                  <a:rPr lang="en-US" sz="2000" dirty="0" smtClean="0"/>
                  <a:t>equation (3.1) </a:t>
                </a:r>
                <a:r>
                  <a:rPr lang="en-US" sz="2000" dirty="0"/>
                  <a:t>represents a description of the link coordinate frame {</a:t>
                </a:r>
                <a:r>
                  <a:rPr lang="en-US" sz="2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} in terms of (or as seen from) the link coordinate frame {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}, using the 4 D-H parameters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400" dirty="0" smtClean="0">
                    <a:solidFill>
                      <a:srgbClr val="FF00FF"/>
                    </a:solidFill>
                  </a:rPr>
                  <a:t>Question: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2000" dirty="0"/>
                  <a:t>How is it that we need only 4-parameters to describe the pose of a frame</a:t>
                </a:r>
                <a:r>
                  <a:rPr lang="en-US" sz="2000" dirty="0" smtClean="0"/>
                  <a:t>?</a:t>
                </a:r>
              </a:p>
              <a:p>
                <a:pPr marL="388620" indent="-342900"/>
                <a:r>
                  <a:rPr lang="en-US" sz="2400" dirty="0">
                    <a:solidFill>
                      <a:srgbClr val="FF00FF"/>
                    </a:solidFill>
                  </a:rPr>
                  <a:t>Answer</a:t>
                </a:r>
                <a:r>
                  <a:rPr lang="en-US" sz="2400" dirty="0" smtClean="0">
                    <a:solidFill>
                      <a:srgbClr val="FF00FF"/>
                    </a:solidFill>
                  </a:rPr>
                  <a:t>:</a:t>
                </a:r>
              </a:p>
              <a:p>
                <a:pPr marL="708660" lvl="1" indent="-342900">
                  <a:buFont typeface="Courier New" pitchFamily="49" charset="0"/>
                  <a:buChar char="o"/>
                </a:pPr>
                <a:r>
                  <a:rPr lang="en-US" sz="2000" dirty="0"/>
                  <a:t>By cleverly choosing </a:t>
                </a:r>
                <a:r>
                  <a:rPr lang="en-US" sz="2000" dirty="0">
                    <a:solidFill>
                      <a:srgbClr val="00FF00"/>
                    </a:solidFill>
                  </a:rPr>
                  <a:t>{</a:t>
                </a:r>
                <a:r>
                  <a:rPr lang="en-US" sz="2000" i="1" dirty="0" err="1">
                    <a:solidFill>
                      <a:srgbClr val="00FF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srgbClr val="00FF00"/>
                    </a:solidFill>
                  </a:rPr>
                  <a:t>}</a:t>
                </a:r>
                <a:r>
                  <a:rPr lang="en-US" sz="2000" dirty="0" smtClean="0"/>
                  <a:t> </a:t>
                </a:r>
                <a:r>
                  <a:rPr lang="en-US" sz="2000" i="1" dirty="0" err="1"/>
                  <a:t>wrt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{</a:t>
                </a:r>
                <a:r>
                  <a:rPr lang="en-US" sz="20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–</a:t>
                </a:r>
                <a:r>
                  <a:rPr lang="en-US" sz="2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000" dirty="0" smtClean="0"/>
                  <a:t>, </a:t>
                </a:r>
                <a:r>
                  <a:rPr lang="en-US" sz="2000" i="1" dirty="0"/>
                  <a:t>i.e</a:t>
                </a:r>
                <a:r>
                  <a:rPr lang="en-US" sz="2000" i="1" dirty="0" smtClean="0"/>
                  <a:t>.,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we restrict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err="1"/>
                  <a:t>i</a:t>
                </a:r>
                <a:r>
                  <a:rPr lang="en-US" sz="2000" dirty="0"/>
                  <a:t>)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axis to intersect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and</a:t>
                </a:r>
                <a:br>
                  <a:rPr lang="en-US" sz="2000" dirty="0" smtClean="0"/>
                </a:br>
                <a:r>
                  <a:rPr lang="en-US" sz="2000" dirty="0"/>
                  <a:t>ii)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axis to be 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708660" lvl="1" indent="-342900">
                  <a:buFont typeface="Courier New" pitchFamily="49" charset="0"/>
                  <a:buChar char="o"/>
                </a:pPr>
                <a:r>
                  <a:rPr lang="en-US" sz="2000" dirty="0"/>
                  <a:t>These two restrictions effectively constrain the dimensionality of the relationship between the two coordinate frames in question</a:t>
                </a:r>
                <a:r>
                  <a:rPr lang="en-US" sz="2000" dirty="0" smtClean="0"/>
                  <a:t>.</a:t>
                </a:r>
              </a:p>
              <a:p>
                <a:pPr marL="708660" lvl="1" indent="-342900">
                  <a:buFont typeface="Courier New" pitchFamily="49" charset="0"/>
                  <a:buChar char="o"/>
                </a:pPr>
                <a:r>
                  <a:rPr lang="en-US" sz="2000" dirty="0"/>
                  <a:t>If these two conditions are not upheld then the 4 D-H parameters will </a:t>
                </a:r>
                <a:r>
                  <a:rPr lang="en-US" sz="2000" b="1" u="sng" dirty="0" smtClean="0"/>
                  <a:t>NOT</a:t>
                </a:r>
                <a:r>
                  <a:rPr lang="en-US" sz="2000" dirty="0" smtClean="0"/>
                  <a:t> be </a:t>
                </a:r>
                <a:r>
                  <a:rPr lang="en-US" sz="2000" dirty="0"/>
                  <a:t>sufficient !!! </a:t>
                </a:r>
                <a:endParaRPr lang="en-US" sz="2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3"/>
                <a:stretch>
                  <a:fillRect l="-140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10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FF"/>
                </a:solidFill>
              </a:rPr>
              <a:t>Remark: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Notice that steps 1) and 2) can be interchanged (they commute</a:t>
            </a:r>
            <a:r>
              <a:rPr lang="en-US" sz="2000" dirty="0" smtClean="0"/>
              <a:t>).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Similarly, steps 3) and 4) can be interchanged (they commute</a:t>
            </a:r>
            <a:r>
              <a:rPr lang="en-US" sz="2000" dirty="0" smtClean="0"/>
              <a:t>).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In general, rotations and translations about the same axis will commute!!</a:t>
            </a:r>
            <a:endParaRPr lang="en-US" sz="2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70996"/>
              </p:ext>
            </p:extLst>
          </p:nvPr>
        </p:nvGraphicFramePr>
        <p:xfrm>
          <a:off x="1981200" y="1962600"/>
          <a:ext cx="3314520" cy="3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" name="Equation" r:id="rId4" imgW="2209680" imgH="266400" progId="Equation.DSMT4">
                  <p:embed/>
                </p:oleObj>
              </mc:Choice>
              <mc:Fallback>
                <p:oleObj name="Equation" r:id="rId4" imgW="2209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962600"/>
                        <a:ext cx="3314520" cy="3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4898"/>
              </p:ext>
            </p:extLst>
          </p:nvPr>
        </p:nvGraphicFramePr>
        <p:xfrm>
          <a:off x="1981200" y="2953200"/>
          <a:ext cx="2971620" cy="3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" name="Equation" r:id="rId6" imgW="1981080" imgH="266400" progId="Equation.DSMT4">
                  <p:embed/>
                </p:oleObj>
              </mc:Choice>
              <mc:Fallback>
                <p:oleObj name="Equation" r:id="rId6" imgW="198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2953200"/>
                        <a:ext cx="2971620" cy="3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11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73" y="1848344"/>
            <a:ext cx="4262437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228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9900"/>
                    </a:solidFill>
                  </a:rPr>
                  <a:t>Example</a:t>
                </a:r>
                <a:r>
                  <a:rPr lang="en-US" sz="2400" dirty="0" smtClean="0">
                    <a:solidFill>
                      <a:srgbClr val="009900"/>
                    </a:solidFill>
                  </a:rPr>
                  <a:t>:</a:t>
                </a:r>
              </a:p>
              <a:p>
                <a:r>
                  <a:rPr lang="en-US" sz="2000" dirty="0"/>
                  <a:t>An example of a 3-degree of freedom (rotary-rotary-prismatic) RRP robot</a:t>
                </a:r>
                <a:r>
                  <a:rPr lang="en-US" sz="2000" dirty="0" smtClean="0"/>
                  <a:t>.</a:t>
                </a:r>
              </a:p>
              <a:p>
                <a:pPr marL="834390" lvl="1" indent="-514350">
                  <a:buSzPct val="100000"/>
                  <a:buFont typeface="+mj-lt"/>
                  <a:buAutoNum type="romanLcPeriod"/>
                </a:pPr>
                <a:r>
                  <a:rPr lang="en-US" sz="2000" dirty="0" smtClean="0"/>
                  <a:t>Identify </a:t>
                </a:r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rgbClr val="00FF00"/>
                    </a:solidFill>
                  </a:rPr>
                  <a:t>joint axes </a:t>
                </a:r>
                <a:endParaRPr lang="en-US" sz="2000" dirty="0" smtClean="0">
                  <a:solidFill>
                    <a:srgbClr val="00FF00"/>
                  </a:solidFill>
                </a:endParaRPr>
              </a:p>
              <a:p>
                <a:pPr marL="320040" lvl="1" indent="0">
                  <a:buNone/>
                </a:pPr>
                <a:r>
                  <a:rPr lang="en-US" sz="2000" dirty="0" smtClean="0"/>
                  <a:t>and </a:t>
                </a:r>
                <a:r>
                  <a:rPr lang="en-US" sz="2000" dirty="0"/>
                  <a:t>draw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 lines along them.</a:t>
                </a:r>
                <a:endParaRPr lang="en-US" sz="20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2286000"/>
              </a:xfrm>
              <a:blipFill rotWithShape="1">
                <a:blip r:embed="rId5"/>
                <a:stretch>
                  <a:fillRect l="-1123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3"/>
          <p:cNvSpPr>
            <a:spLocks noChangeShapeType="1"/>
          </p:cNvSpPr>
          <p:nvPr/>
        </p:nvSpPr>
        <p:spPr bwMode="auto">
          <a:xfrm flipH="1" flipV="1">
            <a:off x="7357051" y="2421391"/>
            <a:ext cx="0" cy="2925165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 flipV="1">
            <a:off x="6056470" y="2726096"/>
            <a:ext cx="2469071" cy="868408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rot="20957087" flipV="1">
            <a:off x="4431379" y="2930502"/>
            <a:ext cx="3164450" cy="2534127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 rot="5400000">
            <a:off x="7363452" y="4375284"/>
            <a:ext cx="258999" cy="129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1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 rot="1240734">
            <a:off x="8159753" y="3335505"/>
            <a:ext cx="259100" cy="12949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2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 rot="18606742">
            <a:off x="6311810" y="3445935"/>
            <a:ext cx="258999" cy="129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3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48200" y="1982562"/>
            <a:ext cx="1325563" cy="228600"/>
          </a:xfrm>
          <a:prstGeom prst="rect">
            <a:avLst/>
          </a:prstGeom>
          <a:solidFill>
            <a:srgbClr val="C0C0C0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VRML Simulation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12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172015" y="4584050"/>
            <a:ext cx="1006080" cy="1195482"/>
            <a:chOff x="6172015" y="4584050"/>
            <a:chExt cx="1006080" cy="1195482"/>
          </a:xfrm>
        </p:grpSpPr>
        <p:sp>
          <p:nvSpPr>
            <p:cNvPr id="5" name="TextBox 4"/>
            <p:cNvSpPr txBox="1"/>
            <p:nvPr/>
          </p:nvSpPr>
          <p:spPr>
            <a:xfrm>
              <a:off x="6172015" y="5410200"/>
              <a:ext cx="87075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Link# 0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607391" y="4584050"/>
              <a:ext cx="570704" cy="826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608794" y="2257190"/>
            <a:ext cx="1282110" cy="860641"/>
            <a:chOff x="7608794" y="2257190"/>
            <a:chExt cx="1282110" cy="860641"/>
          </a:xfrm>
        </p:grpSpPr>
        <p:sp>
          <p:nvSpPr>
            <p:cNvPr id="22" name="TextBox 21"/>
            <p:cNvSpPr txBox="1"/>
            <p:nvPr/>
          </p:nvSpPr>
          <p:spPr>
            <a:xfrm>
              <a:off x="8020153" y="2257190"/>
              <a:ext cx="870751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Link# 1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flipH="1">
              <a:off x="7608794" y="2626522"/>
              <a:ext cx="846735" cy="491309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020696" y="2382707"/>
            <a:ext cx="1398312" cy="987230"/>
            <a:chOff x="5042997" y="2382707"/>
            <a:chExt cx="1426155" cy="987230"/>
          </a:xfrm>
        </p:grpSpPr>
        <p:sp>
          <p:nvSpPr>
            <p:cNvPr id="28" name="TextBox 27"/>
            <p:cNvSpPr txBox="1"/>
            <p:nvPr/>
          </p:nvSpPr>
          <p:spPr>
            <a:xfrm>
              <a:off x="5042997" y="2382707"/>
              <a:ext cx="870751" cy="369332"/>
            </a:xfrm>
            <a:prstGeom prst="rect">
              <a:avLst/>
            </a:prstGeom>
            <a:solidFill>
              <a:srgbClr val="99CCFF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Link# 2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>
              <a:off x="5478373" y="2752039"/>
              <a:ext cx="990779" cy="617898"/>
            </a:xfrm>
            <a:prstGeom prst="straightConnector1">
              <a:avLst/>
            </a:prstGeom>
            <a:ln>
              <a:solidFill>
                <a:srgbClr val="99CCFF"/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129399" y="3653088"/>
            <a:ext cx="1248165" cy="1040492"/>
            <a:chOff x="4129399" y="3653088"/>
            <a:chExt cx="1248165" cy="1040492"/>
          </a:xfrm>
        </p:grpSpPr>
        <p:sp>
          <p:nvSpPr>
            <p:cNvPr id="34" name="TextBox 33"/>
            <p:cNvSpPr txBox="1"/>
            <p:nvPr/>
          </p:nvSpPr>
          <p:spPr>
            <a:xfrm rot="18708157">
              <a:off x="3878689" y="3903798"/>
              <a:ext cx="870751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Link# 3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stCxn id="34" idx="2"/>
            </p:cNvCxnSpPr>
            <p:nvPr/>
          </p:nvCxnSpPr>
          <p:spPr>
            <a:xfrm>
              <a:off x="4451723" y="4211556"/>
              <a:ext cx="925841" cy="482024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267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834390" lvl="1" indent="-514350">
                  <a:buSzPct val="100000"/>
                  <a:buFont typeface="+mj-lt"/>
                  <a:buAutoNum type="romanLcPeriod" startAt="2"/>
                </a:pPr>
                <a:r>
                  <a:rPr lang="en-US" sz="2000" dirty="0" smtClean="0"/>
                  <a:t>Assign </a:t>
                </a:r>
                <a:r>
                  <a:rPr lang="en-US" sz="2000" dirty="0"/>
                  <a:t>the link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)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coordinate frame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origin </a:t>
                </a:r>
                <a:r>
                  <a:rPr lang="en-US" sz="2000" dirty="0"/>
                  <a:t>at the point </a:t>
                </a:r>
                <a:r>
                  <a:rPr lang="en-US" sz="2000" dirty="0" smtClean="0"/>
                  <a:t>along </a:t>
                </a:r>
                <a:br>
                  <a:rPr lang="en-US" sz="2000" dirty="0" smtClean="0"/>
                </a:br>
                <a:r>
                  <a:rPr lang="en-US" sz="2000" dirty="0" smtClean="0"/>
                  <a:t>the </a:t>
                </a:r>
                <a:r>
                  <a:rPr lang="en-US" sz="2000" dirty="0"/>
                  <a:t>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where the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mutual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perpendicular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(between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:r>
                  <a:rPr lang="en-US" sz="2000" dirty="0"/>
                  <a:t>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) meets it</a:t>
                </a:r>
                <a:r>
                  <a:rPr lang="en-US" sz="2000" dirty="0" smtClean="0"/>
                  <a:t>.</a:t>
                </a:r>
              </a:p>
              <a:p>
                <a:pPr marL="320040" lvl="1" indent="0">
                  <a:buNone/>
                </a:pPr>
                <a:endParaRPr lang="en-US" sz="2000" dirty="0" smtClean="0"/>
              </a:p>
              <a:p>
                <a:pPr marL="320040" lvl="1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Note:</a:t>
                </a:r>
                <a:r>
                  <a:rPr lang="en-US" sz="2000" dirty="0"/>
                  <a:t> Since there is no mutual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perpendicular </a:t>
                </a:r>
                <a:r>
                  <a:rPr lang="en-US" sz="2000" dirty="0"/>
                  <a:t>between axis 3 and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axis </a:t>
                </a:r>
                <a:r>
                  <a:rPr lang="en-US" sz="2000" dirty="0"/>
                  <a:t>4 (non-existent), the origin of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frame </a:t>
                </a:r>
                <a:r>
                  <a:rPr lang="en-US" sz="2000" dirty="0"/>
                  <a:t>{3} can be placed anywhere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on </a:t>
                </a:r>
                <a:r>
                  <a:rPr lang="en-US" sz="2000" dirty="0"/>
                  <a:t>axis 3.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79" name="Group 11278"/>
          <p:cNvGrpSpPr/>
          <p:nvPr/>
        </p:nvGrpSpPr>
        <p:grpSpPr>
          <a:xfrm>
            <a:off x="4542972" y="2861638"/>
            <a:ext cx="4065587" cy="2756685"/>
            <a:chOff x="4542972" y="2861638"/>
            <a:chExt cx="4065587" cy="2756685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 flipV="1">
              <a:off x="7458029" y="3383280"/>
              <a:ext cx="0" cy="164592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 flipV="1">
              <a:off x="6139872" y="2861638"/>
              <a:ext cx="2468687" cy="86852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rot="20957087" flipV="1">
              <a:off x="4542972" y="3045756"/>
              <a:ext cx="3154433" cy="257256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7446613" y="4511071"/>
              <a:ext cx="259034" cy="1295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1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28" name="WordArt 27"/>
            <p:cNvSpPr>
              <a:spLocks noChangeArrowheads="1" noChangeShapeType="1" noTextEdit="1"/>
            </p:cNvSpPr>
            <p:nvPr/>
          </p:nvSpPr>
          <p:spPr bwMode="auto">
            <a:xfrm rot="1240734">
              <a:off x="8242828" y="3471131"/>
              <a:ext cx="259060" cy="1295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2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29" name="WordArt 28"/>
            <p:cNvSpPr>
              <a:spLocks noChangeArrowheads="1" noChangeShapeType="1" noTextEdit="1"/>
            </p:cNvSpPr>
            <p:nvPr/>
          </p:nvSpPr>
          <p:spPr bwMode="auto">
            <a:xfrm rot="18606742">
              <a:off x="6395135" y="3581595"/>
              <a:ext cx="259034" cy="1295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3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11280" name="Group 11279"/>
          <p:cNvGrpSpPr/>
          <p:nvPr/>
        </p:nvGrpSpPr>
        <p:grpSpPr>
          <a:xfrm>
            <a:off x="6798316" y="2244526"/>
            <a:ext cx="1478164" cy="2140844"/>
            <a:chOff x="6798316" y="2244526"/>
            <a:chExt cx="1478164" cy="2140844"/>
          </a:xfrm>
        </p:grpSpPr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6798316" y="2831163"/>
              <a:ext cx="1280060" cy="1554207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WordArt 30"/>
            <p:cNvSpPr>
              <a:spLocks noChangeArrowheads="1" noChangeShapeType="1" noTextEdit="1"/>
            </p:cNvSpPr>
            <p:nvPr/>
          </p:nvSpPr>
          <p:spPr bwMode="auto">
            <a:xfrm rot="18483054">
              <a:off x="7712688" y="2579736"/>
              <a:ext cx="899002" cy="22858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800" kern="10" spc="160" dirty="0" smtClean="0">
                  <a:ln w="6350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effectLst/>
                  <a:latin typeface="Times New Roman"/>
                  <a:cs typeface="Times New Roman"/>
                </a:rPr>
                <a:t>mutual perpendicular</a:t>
              </a:r>
            </a:p>
            <a:p>
              <a:pPr algn="ctr" rtl="0">
                <a:buNone/>
              </a:pPr>
              <a:r>
                <a:rPr lang="en-US" sz="800" kern="10" spc="160" dirty="0" err="1" smtClean="0">
                  <a:ln w="6350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effectLst/>
                  <a:latin typeface="Times New Roman"/>
                  <a:cs typeface="Times New Roman"/>
                </a:rPr>
                <a:t>betweeen</a:t>
              </a:r>
              <a:r>
                <a:rPr lang="en-US" sz="800" kern="10" spc="160" dirty="0" smtClean="0">
                  <a:ln w="6350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effectLst/>
                  <a:latin typeface="Times New Roman"/>
                  <a:cs typeface="Times New Roman"/>
                </a:rPr>
                <a:t> axes 1 and 2</a:t>
              </a:r>
              <a:endParaRPr lang="en-US" sz="800" kern="10" spc="160" dirty="0">
                <a:ln w="63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11281" name="Group 11280"/>
          <p:cNvGrpSpPr/>
          <p:nvPr/>
        </p:nvGrpSpPr>
        <p:grpSpPr>
          <a:xfrm>
            <a:off x="6924671" y="2008348"/>
            <a:ext cx="228582" cy="2239886"/>
            <a:chOff x="6924671" y="2008348"/>
            <a:chExt cx="228582" cy="2239886"/>
          </a:xfrm>
        </p:grpSpPr>
        <p:sp>
          <p:nvSpPr>
            <p:cNvPr id="11264" name="Line 31"/>
            <p:cNvSpPr>
              <a:spLocks noChangeShapeType="1"/>
            </p:cNvSpPr>
            <p:nvPr/>
          </p:nvSpPr>
          <p:spPr bwMode="auto">
            <a:xfrm>
              <a:off x="7046581" y="2099772"/>
              <a:ext cx="53336" cy="2148462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WordArt 32"/>
            <p:cNvSpPr>
              <a:spLocks noChangeArrowheads="1" noChangeShapeType="1" noTextEdit="1"/>
            </p:cNvSpPr>
            <p:nvPr/>
          </p:nvSpPr>
          <p:spPr bwMode="auto">
            <a:xfrm rot="16200000">
              <a:off x="6589461" y="2343558"/>
              <a:ext cx="899002" cy="22858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800" kern="10" spc="160" dirty="0" smtClean="0">
                  <a:ln w="6350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mutual perpendicular</a:t>
              </a:r>
            </a:p>
            <a:p>
              <a:pPr algn="ctr" rtl="0">
                <a:buNone/>
              </a:pPr>
              <a:r>
                <a:rPr lang="en-US" sz="800" kern="10" spc="160" dirty="0" err="1" smtClean="0">
                  <a:ln w="6350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betweeen</a:t>
              </a:r>
              <a:r>
                <a:rPr lang="en-US" sz="800" kern="10" spc="160" dirty="0" smtClean="0">
                  <a:ln w="6350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 axes 2 and 3</a:t>
              </a:r>
              <a:endParaRPr lang="en-US" sz="800" kern="10" spc="160" dirty="0">
                <a:ln w="63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  <p:grpSp>
        <p:nvGrpSpPr>
          <p:cNvPr id="11284" name="Group 11283"/>
          <p:cNvGrpSpPr/>
          <p:nvPr/>
        </p:nvGrpSpPr>
        <p:grpSpPr>
          <a:xfrm>
            <a:off x="6148801" y="4156810"/>
            <a:ext cx="685800" cy="781676"/>
            <a:chOff x="6148801" y="4156810"/>
            <a:chExt cx="685800" cy="781676"/>
          </a:xfrm>
        </p:grpSpPr>
        <p:sp>
          <p:nvSpPr>
            <p:cNvPr id="11268" name="Oval 34"/>
            <p:cNvSpPr>
              <a:spLocks noChangeAspect="1" noChangeArrowheads="1"/>
            </p:cNvSpPr>
            <p:nvPr/>
          </p:nvSpPr>
          <p:spPr bwMode="auto">
            <a:xfrm>
              <a:off x="6246544" y="4156810"/>
              <a:ext cx="45716" cy="4571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Freeform 38"/>
            <p:cNvSpPr>
              <a:spLocks/>
            </p:cNvSpPr>
            <p:nvPr/>
          </p:nvSpPr>
          <p:spPr bwMode="auto">
            <a:xfrm>
              <a:off x="6285003" y="4209124"/>
              <a:ext cx="90488" cy="366712"/>
            </a:xfrm>
            <a:custGeom>
              <a:avLst/>
              <a:gdLst>
                <a:gd name="T0" fmla="*/ 144 w 144"/>
                <a:gd name="T1" fmla="*/ 576 h 576"/>
                <a:gd name="T2" fmla="*/ 0 w 144"/>
                <a:gd name="T3" fmla="*/ 288 h 576"/>
                <a:gd name="T4" fmla="*/ 144 w 144"/>
                <a:gd name="T5" fmla="*/ 360 h 576"/>
                <a:gd name="T6" fmla="*/ 0 w 144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76">
                  <a:moveTo>
                    <a:pt x="144" y="576"/>
                  </a:moveTo>
                  <a:cubicBezTo>
                    <a:pt x="72" y="450"/>
                    <a:pt x="0" y="324"/>
                    <a:pt x="0" y="288"/>
                  </a:cubicBezTo>
                  <a:cubicBezTo>
                    <a:pt x="0" y="252"/>
                    <a:pt x="144" y="408"/>
                    <a:pt x="144" y="360"/>
                  </a:cubicBezTo>
                  <a:cubicBezTo>
                    <a:pt x="144" y="312"/>
                    <a:pt x="72" y="15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Text Box 39"/>
            <p:cNvSpPr txBox="1">
              <a:spLocks noChangeArrowheads="1"/>
            </p:cNvSpPr>
            <p:nvPr/>
          </p:nvSpPr>
          <p:spPr bwMode="auto">
            <a:xfrm>
              <a:off x="6148801" y="4527324"/>
              <a:ext cx="685800" cy="41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origin of frame{3}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82" name="Group 11281"/>
          <p:cNvGrpSpPr/>
          <p:nvPr/>
        </p:nvGrpSpPr>
        <p:grpSpPr>
          <a:xfrm>
            <a:off x="7430091" y="3570173"/>
            <a:ext cx="1056557" cy="838053"/>
            <a:chOff x="7430091" y="3570173"/>
            <a:chExt cx="1056557" cy="838053"/>
          </a:xfrm>
        </p:grpSpPr>
        <p:sp>
          <p:nvSpPr>
            <p:cNvPr id="11266" name="Oval 33"/>
            <p:cNvSpPr>
              <a:spLocks noChangeAspect="1" noChangeArrowheads="1"/>
            </p:cNvSpPr>
            <p:nvPr/>
          </p:nvSpPr>
          <p:spPr bwMode="auto">
            <a:xfrm>
              <a:off x="7430091" y="3570173"/>
              <a:ext cx="45716" cy="4571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Text Box 36"/>
            <p:cNvSpPr txBox="1">
              <a:spLocks noChangeArrowheads="1"/>
            </p:cNvSpPr>
            <p:nvPr/>
          </p:nvSpPr>
          <p:spPr bwMode="auto">
            <a:xfrm>
              <a:off x="7800902" y="3996818"/>
              <a:ext cx="685746" cy="411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origin of frame{1}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5" name="Freeform 41"/>
            <p:cNvSpPr>
              <a:spLocks/>
            </p:cNvSpPr>
            <p:nvPr/>
          </p:nvSpPr>
          <p:spPr bwMode="auto">
            <a:xfrm flipH="1" flipV="1">
              <a:off x="7490413" y="3620180"/>
              <a:ext cx="457200" cy="411163"/>
            </a:xfrm>
            <a:custGeom>
              <a:avLst/>
              <a:gdLst>
                <a:gd name="T0" fmla="*/ 0 w 720"/>
                <a:gd name="T1" fmla="*/ 0 h 648"/>
                <a:gd name="T2" fmla="*/ 576 w 720"/>
                <a:gd name="T3" fmla="*/ 360 h 648"/>
                <a:gd name="T4" fmla="*/ 288 w 720"/>
                <a:gd name="T5" fmla="*/ 288 h 648"/>
                <a:gd name="T6" fmla="*/ 720 w 720"/>
                <a:gd name="T7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648">
                  <a:moveTo>
                    <a:pt x="0" y="0"/>
                  </a:moveTo>
                  <a:cubicBezTo>
                    <a:pt x="264" y="156"/>
                    <a:pt x="528" y="312"/>
                    <a:pt x="576" y="360"/>
                  </a:cubicBezTo>
                  <a:cubicBezTo>
                    <a:pt x="624" y="408"/>
                    <a:pt x="264" y="240"/>
                    <a:pt x="288" y="288"/>
                  </a:cubicBezTo>
                  <a:cubicBezTo>
                    <a:pt x="312" y="336"/>
                    <a:pt x="516" y="492"/>
                    <a:pt x="720" y="6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83" name="Group 11282"/>
          <p:cNvGrpSpPr/>
          <p:nvPr/>
        </p:nvGrpSpPr>
        <p:grpSpPr>
          <a:xfrm>
            <a:off x="6004809" y="2413000"/>
            <a:ext cx="1095108" cy="804175"/>
            <a:chOff x="6004809" y="2413000"/>
            <a:chExt cx="1095108" cy="804175"/>
          </a:xfrm>
        </p:grpSpPr>
        <p:sp>
          <p:nvSpPr>
            <p:cNvPr id="11269" name="Oval 35"/>
            <p:cNvSpPr>
              <a:spLocks noChangeAspect="1" noChangeArrowheads="1"/>
            </p:cNvSpPr>
            <p:nvPr/>
          </p:nvSpPr>
          <p:spPr bwMode="auto">
            <a:xfrm>
              <a:off x="7054201" y="3171463"/>
              <a:ext cx="45716" cy="4571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Freeform 40"/>
            <p:cNvSpPr>
              <a:spLocks/>
            </p:cNvSpPr>
            <p:nvPr/>
          </p:nvSpPr>
          <p:spPr bwMode="auto">
            <a:xfrm>
              <a:off x="6588260" y="2745280"/>
              <a:ext cx="457200" cy="411162"/>
            </a:xfrm>
            <a:custGeom>
              <a:avLst/>
              <a:gdLst>
                <a:gd name="T0" fmla="*/ 0 w 720"/>
                <a:gd name="T1" fmla="*/ 0 h 648"/>
                <a:gd name="T2" fmla="*/ 576 w 720"/>
                <a:gd name="T3" fmla="*/ 360 h 648"/>
                <a:gd name="T4" fmla="*/ 288 w 720"/>
                <a:gd name="T5" fmla="*/ 288 h 648"/>
                <a:gd name="T6" fmla="*/ 720 w 720"/>
                <a:gd name="T7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648">
                  <a:moveTo>
                    <a:pt x="0" y="0"/>
                  </a:moveTo>
                  <a:cubicBezTo>
                    <a:pt x="264" y="156"/>
                    <a:pt x="528" y="312"/>
                    <a:pt x="576" y="360"/>
                  </a:cubicBezTo>
                  <a:cubicBezTo>
                    <a:pt x="624" y="408"/>
                    <a:pt x="264" y="240"/>
                    <a:pt x="288" y="288"/>
                  </a:cubicBezTo>
                  <a:cubicBezTo>
                    <a:pt x="312" y="336"/>
                    <a:pt x="516" y="492"/>
                    <a:pt x="720" y="6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Text Box 44"/>
            <p:cNvSpPr txBox="1">
              <a:spLocks noChangeArrowheads="1"/>
            </p:cNvSpPr>
            <p:nvPr/>
          </p:nvSpPr>
          <p:spPr bwMode="auto">
            <a:xfrm>
              <a:off x="6004809" y="2413000"/>
              <a:ext cx="741363" cy="40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origin of frame{2}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13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834390" lvl="1" indent="-514350">
                  <a:buSzPct val="100000"/>
                  <a:buFont typeface="+mj-lt"/>
                  <a:buAutoNum type="romanLcPeriod" startAt="3"/>
                </a:pPr>
                <a:r>
                  <a:rPr lang="en-US" sz="2000" dirty="0" smtClean="0"/>
                  <a:t>Assign </a:t>
                </a: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direction </a:t>
                </a:r>
                <a:r>
                  <a:rPr lang="en-US" sz="2000" dirty="0"/>
                  <a:t>along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axis</a:t>
                </a:r>
                <a:r>
                  <a:rPr lang="en-US" sz="2000" dirty="0" smtClean="0"/>
                  <a:t>.</a:t>
                </a:r>
              </a:p>
              <a:p>
                <a:pPr marL="320040" lvl="1" indent="0">
                  <a:buNone/>
                </a:pPr>
                <a:endParaRPr lang="en-US" sz="2000" dirty="0" smtClean="0"/>
              </a:p>
              <a:p>
                <a:pPr marL="320040" lvl="1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Note:</a:t>
                </a:r>
                <a:r>
                  <a:rPr lang="en-US" sz="2000" dirty="0"/>
                  <a:t> The direction of </a:t>
                </a:r>
                <a:r>
                  <a:rPr lang="en-US" sz="2000" i="1" dirty="0">
                    <a:solidFill>
                      <a:srgbClr val="0000FF"/>
                    </a:solidFill>
                  </a:rPr>
                  <a:t>z</a:t>
                </a:r>
                <a:r>
                  <a:rPr lang="en-US" sz="2000" dirty="0">
                    <a:solidFill>
                      <a:srgbClr val="0000FF"/>
                    </a:solidFill>
                  </a:rPr>
                  <a:t>-axis</a:t>
                </a:r>
                <a:r>
                  <a:rPr lang="en-US" sz="2000" dirty="0"/>
                  <a:t> is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not </a:t>
                </a:r>
                <a:r>
                  <a:rPr lang="en-US" sz="2000" dirty="0"/>
                  <a:t>unique</a:t>
                </a:r>
                <a:r>
                  <a:rPr lang="en-US" sz="2000" dirty="0" smtClean="0"/>
                  <a:t>.  The negative of what </a:t>
                </a:r>
                <a:br>
                  <a:rPr lang="en-US" sz="2000" dirty="0" smtClean="0"/>
                </a:br>
                <a:r>
                  <a:rPr lang="en-US" sz="2000" dirty="0" smtClean="0"/>
                  <a:t>we have chosen would work just</a:t>
                </a:r>
                <a:br>
                  <a:rPr lang="en-US" sz="2000" dirty="0" smtClean="0"/>
                </a:br>
                <a:r>
                  <a:rPr lang="en-US" sz="2000" dirty="0" smtClean="0"/>
                  <a:t>fine!!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3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767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7455797" y="2162669"/>
            <a:ext cx="0" cy="2926344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140179" y="2467497"/>
            <a:ext cx="2468688" cy="868758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rot="20957087" flipV="1">
            <a:off x="4543279" y="2651663"/>
            <a:ext cx="3154434" cy="2573252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 rot="5400000">
            <a:off x="7446886" y="4117386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1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 rot="1240734">
            <a:off x="8243136" y="3077152"/>
            <a:ext cx="259060" cy="1295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2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 rot="18606742">
            <a:off x="6395408" y="3187662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3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6841165" y="2383669"/>
            <a:ext cx="1280060" cy="1554620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7046889" y="1705428"/>
            <a:ext cx="53336" cy="2149034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2"/>
          <p:cNvSpPr>
            <a:spLocks noChangeAspect="1" noChangeArrowheads="1"/>
          </p:cNvSpPr>
          <p:nvPr/>
        </p:nvSpPr>
        <p:spPr bwMode="auto">
          <a:xfrm>
            <a:off x="7430399" y="3176220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3"/>
          <p:cNvSpPr>
            <a:spLocks noChangeAspect="1" noChangeArrowheads="1"/>
          </p:cNvSpPr>
          <p:nvPr/>
        </p:nvSpPr>
        <p:spPr bwMode="auto">
          <a:xfrm>
            <a:off x="6241772" y="3752852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4"/>
          <p:cNvSpPr>
            <a:spLocks noChangeAspect="1" noChangeArrowheads="1"/>
          </p:cNvSpPr>
          <p:nvPr/>
        </p:nvSpPr>
        <p:spPr bwMode="auto">
          <a:xfrm>
            <a:off x="7054508" y="2777405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415160" y="2637692"/>
            <a:ext cx="365731" cy="537801"/>
            <a:chOff x="7415160" y="2637692"/>
            <a:chExt cx="365731" cy="537801"/>
          </a:xfrm>
        </p:grpSpPr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7415160" y="2637692"/>
              <a:ext cx="365731" cy="27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7455525" y="2808781"/>
              <a:ext cx="0" cy="36671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45275" y="2439987"/>
            <a:ext cx="419392" cy="312015"/>
            <a:chOff x="6645275" y="2439987"/>
            <a:chExt cx="419392" cy="312015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 rot="6960222">
              <a:off x="6858940" y="2546274"/>
              <a:ext cx="45724" cy="36573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45275" y="2439987"/>
              <a:ext cx="3651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47154" y="3905266"/>
            <a:ext cx="423484" cy="317484"/>
            <a:chOff x="5947154" y="3905266"/>
            <a:chExt cx="423484" cy="317484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 rot="13636525" flipH="1" flipV="1">
              <a:off x="6107158" y="3745262"/>
              <a:ext cx="45724" cy="365731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6005513" y="3948112"/>
              <a:ext cx="3651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14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834390" lvl="1" indent="-514350">
                  <a:buSzPct val="100000"/>
                  <a:buFont typeface="+mj-lt"/>
                  <a:buAutoNum type="romanLcPeriod" startAt="4"/>
                </a:pPr>
                <a:r>
                  <a:rPr lang="en-US" sz="2000" dirty="0" smtClean="0"/>
                  <a:t>Assign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axis </a:t>
                </a:r>
                <a:r>
                  <a:rPr lang="en-US" sz="2000" dirty="0"/>
                  <a:t>along the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mutual perpendicular</a:t>
                </a:r>
                <a:r>
                  <a:rPr lang="en-US" sz="2000" dirty="0"/>
                  <a:t>,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1108710" lvl="2" indent="-514350">
                  <a:buSzPct val="100000"/>
                  <a:buFont typeface="Wingdings" pitchFamily="2" charset="2"/>
                  <a:buChar char="§"/>
                </a:pPr>
                <a:r>
                  <a:rPr lang="en-US" sz="1800" dirty="0" smtClean="0"/>
                  <a:t>For</a:t>
                </a:r>
                <a:r>
                  <a:rPr lang="en-US" sz="1800" i="1" dirty="0" smtClean="0"/>
                  <a:t> </a:t>
                </a:r>
                <a:r>
                  <a:rPr lang="en-US" sz="1800" i="1" dirty="0" err="1"/>
                  <a:t>i</a:t>
                </a:r>
                <a:r>
                  <a:rPr lang="en-US" sz="1800" dirty="0"/>
                  <a:t> =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 axis</a:t>
                </a:r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(</a:t>
                </a:r>
                <a:r>
                  <a:rPr lang="en-US" sz="1800" dirty="0"/>
                  <a:t>unique</a:t>
                </a:r>
                <a:r>
                  <a:rPr lang="en-US" sz="1800" dirty="0" smtClean="0"/>
                  <a:t>).</a:t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1108710" lvl="2" indent="-514350">
                  <a:buSzPct val="100000"/>
                  <a:buFont typeface="Wingdings" pitchFamily="2" charset="2"/>
                  <a:buChar char="§"/>
                </a:pPr>
                <a:r>
                  <a:rPr lang="en-US" sz="1800" dirty="0" smtClean="0"/>
                  <a:t>For</a:t>
                </a:r>
                <a:r>
                  <a:rPr lang="en-US" sz="1800" i="1" dirty="0" smtClean="0"/>
                  <a:t> </a:t>
                </a:r>
                <a:r>
                  <a:rPr lang="en-US" sz="1800" i="1" dirty="0" err="1"/>
                  <a:t>i</a:t>
                </a:r>
                <a:r>
                  <a:rPr lang="en-US" sz="1800" dirty="0"/>
                  <a:t> =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 axis</a:t>
                </a:r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(</a:t>
                </a:r>
                <a:r>
                  <a:rPr lang="en-US" sz="1800" dirty="0"/>
                  <a:t>not unique since axis 2 and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axis </a:t>
                </a:r>
                <a:r>
                  <a:rPr lang="en-US" sz="1800" dirty="0"/>
                  <a:t>3 intersect</a:t>
                </a:r>
                <a:r>
                  <a:rPr lang="en-US" sz="1800" dirty="0" smtClean="0"/>
                  <a:t>).</a:t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1108710" lvl="2" indent="-514350">
                  <a:buSzPct val="100000"/>
                  <a:buFont typeface="Wingdings" pitchFamily="2" charset="2"/>
                  <a:buChar char="§"/>
                </a:pPr>
                <a:r>
                  <a:rPr lang="en-US" sz="1800" dirty="0" smtClean="0"/>
                  <a:t>For</a:t>
                </a:r>
                <a:r>
                  <a:rPr lang="en-US" sz="1800" i="1" dirty="0" smtClean="0"/>
                  <a:t> </a:t>
                </a:r>
                <a:r>
                  <a:rPr lang="en-US" sz="1800" i="1" dirty="0" err="1"/>
                  <a:t>i</a:t>
                </a:r>
                <a:r>
                  <a:rPr lang="en-US" sz="1800" dirty="0"/>
                  <a:t> = 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 axis</a:t>
                </a:r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(</a:t>
                </a:r>
                <a:r>
                  <a:rPr lang="en-US" sz="1800" dirty="0"/>
                  <a:t>not unique since axis 4 does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not </a:t>
                </a:r>
                <a:r>
                  <a:rPr lang="en-US" sz="1800" dirty="0"/>
                  <a:t>exist).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3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767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4543279" y="1705428"/>
            <a:ext cx="4065588" cy="3519487"/>
            <a:chOff x="948" y="1656"/>
            <a:chExt cx="6403" cy="5542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 flipV="1">
              <a:off x="5535" y="2376"/>
              <a:ext cx="0" cy="460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 flipV="1">
              <a:off x="3463" y="2856"/>
              <a:ext cx="3888" cy="136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rot="20957087" flipV="1">
              <a:off x="948" y="3146"/>
              <a:ext cx="4968" cy="405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WordArt 7"/>
            <p:cNvSpPr>
              <a:spLocks noChangeArrowheads="1" noChangeShapeType="1" noTextEdit="1"/>
            </p:cNvSpPr>
            <p:nvPr/>
          </p:nvSpPr>
          <p:spPr bwMode="auto">
            <a:xfrm rot="5400000">
              <a:off x="5521" y="5454"/>
              <a:ext cx="408" cy="2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1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5" name="WordArt 8"/>
            <p:cNvSpPr>
              <a:spLocks noChangeArrowheads="1" noChangeShapeType="1" noTextEdit="1"/>
            </p:cNvSpPr>
            <p:nvPr/>
          </p:nvSpPr>
          <p:spPr bwMode="auto">
            <a:xfrm rot="1240734">
              <a:off x="6775" y="3816"/>
              <a:ext cx="408" cy="2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2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6" name="WordArt 9"/>
            <p:cNvSpPr>
              <a:spLocks noChangeArrowheads="1" noChangeShapeType="1" noTextEdit="1"/>
            </p:cNvSpPr>
            <p:nvPr/>
          </p:nvSpPr>
          <p:spPr bwMode="auto">
            <a:xfrm rot="-24593258">
              <a:off x="3865" y="3990"/>
              <a:ext cx="408" cy="2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3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4567" y="2724"/>
              <a:ext cx="2016" cy="244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891" y="1656"/>
              <a:ext cx="84" cy="338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/>
            <p:cNvSpPr>
              <a:spLocks noChangeAspect="1" noChangeArrowheads="1"/>
            </p:cNvSpPr>
            <p:nvPr/>
          </p:nvSpPr>
          <p:spPr bwMode="auto">
            <a:xfrm>
              <a:off x="5495" y="3972"/>
              <a:ext cx="72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3623" y="4880"/>
              <a:ext cx="72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spect="1" noChangeArrowheads="1"/>
            </p:cNvSpPr>
            <p:nvPr/>
          </p:nvSpPr>
          <p:spPr bwMode="auto">
            <a:xfrm>
              <a:off x="4903" y="3344"/>
              <a:ext cx="72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rot="13636525" flipH="1" flipV="1">
              <a:off x="3411" y="4868"/>
              <a:ext cx="72" cy="57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rot="6960222">
              <a:off x="4595" y="2980"/>
              <a:ext cx="72" cy="57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5471" y="3124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7455525" y="2808781"/>
            <a:ext cx="0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645275" y="2439987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005513" y="3948112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395955" y="2800350"/>
            <a:ext cx="593933" cy="276030"/>
            <a:chOff x="7395955" y="2800350"/>
            <a:chExt cx="593933" cy="27603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rot="2770142" flipH="1" flipV="1">
              <a:off x="7542897" y="2891390"/>
              <a:ext cx="38048" cy="33193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7624763" y="2800350"/>
              <a:ext cx="3651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19800" y="3230563"/>
            <a:ext cx="365125" cy="520603"/>
            <a:chOff x="6019800" y="3230563"/>
            <a:chExt cx="365125" cy="520603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V="1">
              <a:off x="6266521" y="3419234"/>
              <a:ext cx="0" cy="33193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6019800" y="3230563"/>
              <a:ext cx="3651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10400" y="2239962"/>
            <a:ext cx="366712" cy="520604"/>
            <a:chOff x="7010400" y="2239962"/>
            <a:chExt cx="366712" cy="52060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7074558" y="2428634"/>
              <a:ext cx="0" cy="33193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7010400" y="2239962"/>
              <a:ext cx="3667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15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0225"/>
            <a:ext cx="42767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834390" lvl="1" indent="-514350">
                  <a:buSzPct val="100000"/>
                  <a:buFont typeface="+mj-lt"/>
                  <a:buAutoNum type="romanLcPeriod" startAt="5"/>
                </a:pPr>
                <a:r>
                  <a:rPr lang="en-US" sz="2000" dirty="0" smtClean="0"/>
                  <a:t>Include </a:t>
                </a: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axis </a:t>
                </a:r>
                <a:r>
                  <a:rPr lang="en-US" sz="2000" dirty="0"/>
                  <a:t>to complete the coordinate system</a:t>
                </a:r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/>
                  <a:t>Recall:  Right-hand coordinate </a:t>
                </a:r>
                <a:r>
                  <a:rPr lang="en-US" sz="2000" dirty="0" smtClean="0"/>
                  <a:t>system.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834390" lvl="1" indent="-514350">
                  <a:buSzPct val="100000"/>
                  <a:buFont typeface="+mj-lt"/>
                  <a:buAutoNum type="romanLcPeriod" startAt="5"/>
                </a:pPr>
                <a:r>
                  <a:rPr lang="en-US" sz="2000" dirty="0" smtClean="0"/>
                  <a:t>Add a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base frame {0} </a:t>
                </a:r>
                <a:r>
                  <a:rPr lang="en-US" sz="2000" dirty="0" smtClean="0"/>
                  <a:t>and a </a:t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00FF"/>
                    </a:solidFill>
                  </a:rPr>
                  <a:t>tool frame</a:t>
                </a:r>
                <a:r>
                  <a:rPr lang="en-US" sz="2000" dirty="0" smtClean="0"/>
                  <a:t> (if desired).</a:t>
                </a:r>
                <a:endParaRPr lang="en-US" sz="2000" dirty="0">
                  <a:hlinkClick r:id="rId5" action="ppaction://hlinkfile"/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6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3733800"/>
            <a:ext cx="3886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400" b="1" u="sng" dirty="0"/>
              <a:t>Note</a:t>
            </a:r>
            <a:r>
              <a:rPr lang="en-US" sz="2400" dirty="0"/>
              <a:t>: Must adhere to the </a:t>
            </a:r>
            <a:br>
              <a:rPr lang="en-US" sz="2400" dirty="0"/>
            </a:br>
            <a:r>
              <a:rPr lang="en-US" sz="2400" dirty="0"/>
              <a:t>two D-H constraints when </a:t>
            </a:r>
            <a:br>
              <a:rPr lang="en-US" sz="2400" dirty="0"/>
            </a:br>
            <a:r>
              <a:rPr lang="en-US" sz="2400" dirty="0"/>
              <a:t>choosing frames {0} &amp; {4</a:t>
            </a:r>
            <a:r>
              <a:rPr lang="en-US" sz="2400" dirty="0" smtClean="0"/>
              <a:t>}!</a:t>
            </a:r>
            <a:endParaRPr lang="en-US" sz="2400" dirty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4543279" y="1905453"/>
            <a:ext cx="4065588" cy="3519487"/>
            <a:chOff x="948" y="1656"/>
            <a:chExt cx="6403" cy="5542"/>
          </a:xfrm>
        </p:grpSpPr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H="1" flipV="1">
              <a:off x="5535" y="2376"/>
              <a:ext cx="0" cy="460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 flipV="1">
              <a:off x="3463" y="2856"/>
              <a:ext cx="3888" cy="136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rot="20957087" flipV="1">
              <a:off x="948" y="3146"/>
              <a:ext cx="4968" cy="4052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7"/>
            <p:cNvSpPr>
              <a:spLocks noChangeArrowheads="1" noChangeShapeType="1" noTextEdit="1"/>
            </p:cNvSpPr>
            <p:nvPr/>
          </p:nvSpPr>
          <p:spPr bwMode="auto">
            <a:xfrm rot="5400000">
              <a:off x="5521" y="4997"/>
              <a:ext cx="408" cy="2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dirty="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1</a:t>
              </a:r>
              <a:endParaRPr lang="en-US" sz="900" kern="10" spc="18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6" name="WordArt 8"/>
            <p:cNvSpPr>
              <a:spLocks noChangeArrowheads="1" noChangeShapeType="1" noTextEdit="1"/>
            </p:cNvSpPr>
            <p:nvPr/>
          </p:nvSpPr>
          <p:spPr bwMode="auto">
            <a:xfrm rot="1240734">
              <a:off x="6775" y="3816"/>
              <a:ext cx="408" cy="2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2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7" name="WordArt 9"/>
            <p:cNvSpPr>
              <a:spLocks noChangeArrowheads="1" noChangeShapeType="1" noTextEdit="1"/>
            </p:cNvSpPr>
            <p:nvPr/>
          </p:nvSpPr>
          <p:spPr bwMode="auto">
            <a:xfrm rot="-24593258">
              <a:off x="3865" y="3990"/>
              <a:ext cx="408" cy="2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900" kern="10" spc="180" smtClean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rPr>
                <a:t>axis 3</a:t>
              </a:r>
              <a:endParaRPr lang="en-US" sz="900" kern="10" spc="18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4567" y="2724"/>
              <a:ext cx="2016" cy="244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891" y="1656"/>
              <a:ext cx="84" cy="338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2"/>
            <p:cNvSpPr>
              <a:spLocks noChangeAspect="1" noChangeArrowheads="1"/>
            </p:cNvSpPr>
            <p:nvPr/>
          </p:nvSpPr>
          <p:spPr bwMode="auto">
            <a:xfrm>
              <a:off x="5495" y="3972"/>
              <a:ext cx="72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3623" y="4880"/>
              <a:ext cx="72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4"/>
            <p:cNvSpPr>
              <a:spLocks noChangeAspect="1" noChangeArrowheads="1"/>
            </p:cNvSpPr>
            <p:nvPr/>
          </p:nvSpPr>
          <p:spPr bwMode="auto">
            <a:xfrm>
              <a:off x="4903" y="3344"/>
              <a:ext cx="72" cy="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rot="13636525" flipH="1" flipV="1">
              <a:off x="3411" y="4868"/>
              <a:ext cx="72" cy="57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6960222">
              <a:off x="4595" y="2980"/>
              <a:ext cx="72" cy="57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5471" y="3124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7455525" y="3008806"/>
            <a:ext cx="0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645275" y="2640012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005513" y="4148137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 rot="2770142" flipH="1" flipV="1">
            <a:off x="7542897" y="3091415"/>
            <a:ext cx="38048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7074558" y="26286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6266521" y="36192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624763" y="3000375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19800" y="343058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836229" y="2454501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24436525" flipH="1" flipV="1">
            <a:off x="7203552" y="2648555"/>
            <a:ext cx="46037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" name="Line 5"/>
          <p:cNvSpPr>
            <a:spLocks noChangeShapeType="1"/>
          </p:cNvSpPr>
          <p:nvPr/>
        </p:nvSpPr>
        <p:spPr bwMode="auto">
          <a:xfrm rot="17760222" flipV="1">
            <a:off x="6095274" y="3719777"/>
            <a:ext cx="9525" cy="3508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 rot="13636525" flipH="1" flipV="1">
            <a:off x="5084465" y="5162778"/>
            <a:ext cx="46038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 flipV="1">
            <a:off x="5224165" y="4840515"/>
            <a:ext cx="0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 rot="17760222" flipV="1">
            <a:off x="5060652" y="4956403"/>
            <a:ext cx="9525" cy="349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 flipV="1">
            <a:off x="7449865" y="4386460"/>
            <a:ext cx="0" cy="3651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rot="2770142" flipH="1" flipV="1">
            <a:off x="7540353" y="4435672"/>
            <a:ext cx="46038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rot="6960222">
            <a:off x="7255397" y="4499966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7577886" y="4274457"/>
            <a:ext cx="36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6979399" y="4380819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7207999" y="4244294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4965558" y="5398264"/>
            <a:ext cx="3667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4986196" y="4671189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4727433" y="4966464"/>
            <a:ext cx="365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7" name="Group 14336"/>
          <p:cNvGrpSpPr/>
          <p:nvPr/>
        </p:nvGrpSpPr>
        <p:grpSpPr>
          <a:xfrm>
            <a:off x="7083493" y="3059492"/>
            <a:ext cx="388610" cy="291191"/>
            <a:chOff x="7083493" y="3059492"/>
            <a:chExt cx="388610" cy="291191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rot="6960222">
              <a:off x="7254150" y="3149864"/>
              <a:ext cx="30162" cy="37147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2" name="Text Box 20"/>
            <p:cNvSpPr txBox="1">
              <a:spLocks noChangeArrowheads="1"/>
            </p:cNvSpPr>
            <p:nvPr/>
          </p:nvSpPr>
          <p:spPr bwMode="auto">
            <a:xfrm>
              <a:off x="7106978" y="3059492"/>
              <a:ext cx="3651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10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5744903" y="3699254"/>
            <a:ext cx="36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7151913" y="247105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Slide Number Placeholder 143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16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4742087" y="1941554"/>
            <a:ext cx="1325562" cy="276226"/>
          </a:xfrm>
          <a:prstGeom prst="rect">
            <a:avLst/>
          </a:prstGeom>
          <a:solidFill>
            <a:srgbClr val="C0C0C0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VRML Simulation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336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/>
      <p:bldP spid="14347" grpId="0"/>
      <p:bldP spid="14348" grpId="0"/>
      <p:bldP spid="14349" grpId="0"/>
      <p:bldP spid="14350" grpId="0"/>
      <p:bldP spid="14351" grpId="0"/>
      <p:bldP spid="14353" grpId="0"/>
      <p:bldP spid="143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Rules to determine the four D-H parameters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/>
              <a:t>Before starting, be sure that for each frame the </a:t>
            </a:r>
            <a:r>
              <a:rPr lang="en-US" sz="2000" i="1" dirty="0"/>
              <a:t>x</a:t>
            </a:r>
            <a:r>
              <a:rPr lang="en-US" sz="2000" dirty="0"/>
              <a:t>-axis </a:t>
            </a:r>
            <a:r>
              <a:rPr lang="en-US" sz="2000" dirty="0" smtClean="0"/>
              <a:t>points to and is perpendicular to the next </a:t>
            </a:r>
            <a:r>
              <a:rPr lang="en-US" sz="2000" i="1" dirty="0" smtClean="0"/>
              <a:t>z</a:t>
            </a:r>
            <a:r>
              <a:rPr lang="en-US" sz="2000" dirty="0" smtClean="0"/>
              <a:t>-axis:</a:t>
            </a:r>
          </a:p>
          <a:p>
            <a:pPr lvl="1"/>
            <a:r>
              <a:rPr lang="en-US" sz="1800" dirty="0" smtClean="0"/>
              <a:t>This allow us to use only 4-parameters</a:t>
            </a:r>
          </a:p>
          <a:p>
            <a:pPr lvl="1"/>
            <a:r>
              <a:rPr lang="en-US" sz="1800" dirty="0" smtClean="0"/>
              <a:t>Otherwise DH constraints will </a:t>
            </a:r>
            <a:r>
              <a:rPr lang="en-US" sz="1800" u="sng" dirty="0"/>
              <a:t>NOT</a:t>
            </a:r>
            <a:r>
              <a:rPr lang="en-US" sz="1800" dirty="0"/>
              <a:t> be </a:t>
            </a:r>
            <a:r>
              <a:rPr lang="en-US" sz="1800" dirty="0" smtClean="0"/>
              <a:t>upheld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17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2625"/>
            <a:ext cx="42767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299636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en-US" sz="2000" u="sng" dirty="0" smtClean="0"/>
                  <a:t>Link #1</a:t>
                </a:r>
                <a:r>
                  <a:rPr lang="en-US" sz="2000" dirty="0" smtClean="0"/>
                  <a:t> (From frame {0} to frame {1} :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=1)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Twist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  <m:r>
                          <a:rPr lang="en-US" sz="18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</a:t>
                </a:r>
                <a:r>
                  <a:rPr lang="en-US" sz="1600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resulting in the </a:t>
                </a:r>
                <a:r>
                  <a:rPr lang="en-US" sz="1600" i="1" dirty="0" smtClean="0"/>
                  <a:t>z</a:t>
                </a:r>
                <a:r>
                  <a:rPr lang="en-US" sz="1600" dirty="0" smtClean="0"/>
                  <a:t>-axis becoming </a:t>
                </a:r>
                <a:r>
                  <a:rPr lang="en-US" sz="1600" u="sng" dirty="0" smtClean="0"/>
                  <a:t>parallel</a:t>
                </a:r>
                <a:r>
                  <a:rPr lang="en-US" sz="1600" dirty="0" smtClean="0"/>
                  <a:t> with </a:t>
                </a:r>
                <a:r>
                  <a:rPr lang="en-US" sz="1600" dirty="0"/>
                  <a:t>the </a:t>
                </a:r>
                <a:r>
                  <a:rPr lang="en-US" sz="1600" dirty="0" smtClean="0"/>
                  <a:t>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-axis.</a:t>
                </a:r>
                <a:endParaRPr lang="en-US" sz="1600" dirty="0" smtClean="0"/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smtClean="0">
                            <a:latin typeface="Cambria Math"/>
                          </a:rPr>
                          <m:t>i</m:t>
                        </m:r>
                        <m:r>
                          <a:rPr lang="en-US" sz="180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Translate </a:t>
                </a:r>
                <a:r>
                  <a:rPr lang="en-US" sz="1600" dirty="0"/>
                  <a:t>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.</a:t>
                </a:r>
                <a:br>
                  <a:rPr lang="en-US" sz="1600" dirty="0" smtClean="0"/>
                </a:br>
                <a:r>
                  <a:rPr lang="en-US" sz="1600" dirty="0" smtClean="0"/>
                  <a:t>This </a:t>
                </a:r>
                <a:r>
                  <a:rPr lang="en-US" sz="1600" dirty="0"/>
                  <a:t>will result in the current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i="1" dirty="0" smtClean="0"/>
                  <a:t>z</a:t>
                </a:r>
                <a:r>
                  <a:rPr lang="en-US" sz="1600" dirty="0" smtClean="0"/>
                  <a:t>-axis </a:t>
                </a:r>
                <a:r>
                  <a:rPr lang="en-US" sz="1600" dirty="0"/>
                  <a:t>becoming </a:t>
                </a:r>
                <a:r>
                  <a:rPr lang="en-US" sz="1600" u="sng" dirty="0"/>
                  <a:t>collinear</a:t>
                </a:r>
                <a:r>
                  <a:rPr lang="en-US" sz="1600" dirty="0"/>
                  <a:t> with the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</a:t>
                </a:r>
                <a:r>
                  <a:rPr lang="en-US" sz="1600" dirty="0" smtClean="0"/>
                  <a:t>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Offset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):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/>
                  <a:t>Translate </a:t>
                </a:r>
                <a:r>
                  <a:rPr lang="en-US" sz="1600" dirty="0" smtClean="0"/>
                  <a:t>along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  <a:br>
                  <a:rPr lang="en-US" sz="1600" dirty="0"/>
                </a:br>
                <a:r>
                  <a:rPr lang="en-US" sz="1600" dirty="0"/>
                  <a:t>This will result in the coordinate </a:t>
                </a:r>
                <a:r>
                  <a:rPr lang="en-US" sz="1600" dirty="0" smtClean="0"/>
                  <a:t>frame</a:t>
                </a:r>
                <a:br>
                  <a:rPr lang="en-US" sz="1600" dirty="0" smtClean="0"/>
                </a:br>
                <a:r>
                  <a:rPr lang="en-US" sz="1600" dirty="0" smtClean="0"/>
                  <a:t>origins </a:t>
                </a:r>
                <a:r>
                  <a:rPr lang="en-US" sz="1600" dirty="0"/>
                  <a:t>becoming coincident.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Joint Angle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): </a:t>
                </a:r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</a:t>
                </a:r>
                <a:r>
                  <a:rPr lang="en-US" sz="1600" dirty="0"/>
                  <a:t>about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. </a:t>
                </a:r>
                <a:br>
                  <a:rPr lang="en-US" sz="1600" dirty="0"/>
                </a:br>
                <a:r>
                  <a:rPr lang="en-US" sz="1600" dirty="0"/>
                  <a:t>This final step should result in frame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{0}</m:t>
                    </m:r>
                  </m:oMath>
                </a14:m>
                <a:r>
                  <a:rPr lang="en-US" sz="1600" dirty="0"/>
                  <a:t> coinciding with frame </a:t>
                </a:r>
                <a:r>
                  <a:rPr lang="en-US" sz="1600" dirty="0" smtClean="0"/>
                  <a:t>{1}.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299636" cy="5562600"/>
              </a:xfrm>
              <a:blipFill rotWithShape="1">
                <a:blip r:embed="rId5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7455797" y="2515094"/>
            <a:ext cx="0" cy="292634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674126" y="2656077"/>
            <a:ext cx="2934741" cy="103260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20957087" flipV="1">
            <a:off x="4489944" y="2436347"/>
            <a:ext cx="3784304" cy="308701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5400000">
            <a:off x="7446886" y="4179590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1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 rot="1240734">
            <a:off x="8168212" y="3408620"/>
            <a:ext cx="259060" cy="1295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2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18606742">
            <a:off x="6395408" y="3540087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3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7046889" y="2057853"/>
            <a:ext cx="53336" cy="2149033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spect="1" noChangeArrowheads="1"/>
          </p:cNvSpPr>
          <p:nvPr/>
        </p:nvSpPr>
        <p:spPr bwMode="auto">
          <a:xfrm>
            <a:off x="7430399" y="3528645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/>
          <p:cNvSpPr>
            <a:spLocks noChangeAspect="1" noChangeArrowheads="1"/>
          </p:cNvSpPr>
          <p:nvPr/>
        </p:nvSpPr>
        <p:spPr bwMode="auto">
          <a:xfrm>
            <a:off x="6241772" y="4105277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4"/>
          <p:cNvSpPr>
            <a:spLocks noChangeAspect="1" noChangeArrowheads="1"/>
          </p:cNvSpPr>
          <p:nvPr/>
        </p:nvSpPr>
        <p:spPr bwMode="auto">
          <a:xfrm>
            <a:off x="7054509" y="3129830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rot="6960222">
            <a:off x="6858940" y="2898699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15160" y="2990117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rot="13636525" flipH="1" flipV="1">
            <a:off x="6107159" y="4094512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7455525" y="3161206"/>
            <a:ext cx="0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645275" y="2792412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965371" y="4319133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 rot="2770142" flipH="1" flipV="1">
            <a:off x="7542897" y="3243815"/>
            <a:ext cx="38048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7074558" y="27810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6266521" y="37716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624763" y="3152775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19800" y="358298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836229" y="2606901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rot="6960222">
            <a:off x="7254150" y="3302264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24436525" flipH="1" flipV="1">
            <a:off x="7203552" y="2800955"/>
            <a:ext cx="46037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17760222" flipV="1">
            <a:off x="6095274" y="3872177"/>
            <a:ext cx="9525" cy="3508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rot="13636525" flipH="1" flipV="1">
            <a:off x="5084465" y="5315178"/>
            <a:ext cx="46038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5224165" y="4992915"/>
            <a:ext cx="0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17760222" flipV="1">
            <a:off x="5060652" y="5108803"/>
            <a:ext cx="9525" cy="349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7449865" y="4538860"/>
            <a:ext cx="0" cy="3651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rot="2770142" flipH="1" flipV="1">
            <a:off x="7540353" y="4588072"/>
            <a:ext cx="46038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rot="6960222">
            <a:off x="7255397" y="4652366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577886" y="4426857"/>
            <a:ext cx="36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979399" y="4533219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207999" y="4396694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965558" y="5550664"/>
            <a:ext cx="3667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4986196" y="4823589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727433" y="5118864"/>
            <a:ext cx="365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106978" y="3211892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5744903" y="3880682"/>
            <a:ext cx="36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7151913" y="262345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5178" y="5274722"/>
            <a:ext cx="708025" cy="365125"/>
            <a:chOff x="7255178" y="5274722"/>
            <a:chExt cx="708025" cy="365125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 rot="-9354617" flipH="1" flipV="1">
              <a:off x="7255178" y="5395372"/>
              <a:ext cx="373063" cy="206375"/>
            </a:xfrm>
            <a:custGeom>
              <a:avLst/>
              <a:gdLst>
                <a:gd name="T0" fmla="*/ 84 w 588"/>
                <a:gd name="T1" fmla="*/ 0 h 324"/>
                <a:gd name="T2" fmla="*/ 12 w 588"/>
                <a:gd name="T3" fmla="*/ 144 h 324"/>
                <a:gd name="T4" fmla="*/ 156 w 588"/>
                <a:gd name="T5" fmla="*/ 288 h 324"/>
                <a:gd name="T6" fmla="*/ 444 w 588"/>
                <a:gd name="T7" fmla="*/ 288 h 324"/>
                <a:gd name="T8" fmla="*/ 588 w 588"/>
                <a:gd name="T9" fmla="*/ 7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324">
                  <a:moveTo>
                    <a:pt x="84" y="0"/>
                  </a:moveTo>
                  <a:cubicBezTo>
                    <a:pt x="42" y="48"/>
                    <a:pt x="0" y="96"/>
                    <a:pt x="12" y="144"/>
                  </a:cubicBezTo>
                  <a:cubicBezTo>
                    <a:pt x="24" y="192"/>
                    <a:pt x="84" y="264"/>
                    <a:pt x="156" y="288"/>
                  </a:cubicBezTo>
                  <a:cubicBezTo>
                    <a:pt x="228" y="312"/>
                    <a:pt x="372" y="324"/>
                    <a:pt x="444" y="288"/>
                  </a:cubicBezTo>
                  <a:cubicBezTo>
                    <a:pt x="516" y="252"/>
                    <a:pt x="552" y="162"/>
                    <a:pt x="588" y="72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459966" y="5274722"/>
              <a:ext cx="50323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6841165" y="2141681"/>
            <a:ext cx="1769607" cy="2149033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7295409" y="2242685"/>
            <a:ext cx="1569192" cy="2844681"/>
            <a:chOff x="7295409" y="2242685"/>
            <a:chExt cx="1569192" cy="2844681"/>
          </a:xfrm>
        </p:grpSpPr>
        <p:sp>
          <p:nvSpPr>
            <p:cNvPr id="43027" name="Line 23"/>
            <p:cNvSpPr>
              <a:spLocks noChangeShapeType="1"/>
            </p:cNvSpPr>
            <p:nvPr/>
          </p:nvSpPr>
          <p:spPr bwMode="auto">
            <a:xfrm flipV="1">
              <a:off x="7295409" y="3304603"/>
              <a:ext cx="1463675" cy="178276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8" name="Line 24"/>
            <p:cNvSpPr>
              <a:spLocks noChangeShapeType="1"/>
            </p:cNvSpPr>
            <p:nvPr/>
          </p:nvSpPr>
          <p:spPr bwMode="auto">
            <a:xfrm flipV="1">
              <a:off x="8545287" y="2980418"/>
              <a:ext cx="0" cy="593725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9" name="Line 25"/>
            <p:cNvSpPr>
              <a:spLocks noChangeAspect="1" noChangeShapeType="1"/>
            </p:cNvSpPr>
            <p:nvPr/>
          </p:nvSpPr>
          <p:spPr bwMode="auto">
            <a:xfrm flipV="1">
              <a:off x="8535989" y="2242685"/>
              <a:ext cx="1587" cy="53975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0" name="Text Box 26"/>
            <p:cNvSpPr txBox="1">
              <a:spLocks noChangeArrowheads="1"/>
            </p:cNvSpPr>
            <p:nvPr/>
          </p:nvSpPr>
          <p:spPr bwMode="auto">
            <a:xfrm>
              <a:off x="8407401" y="2747320"/>
              <a:ext cx="457200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" charset="0"/>
                  <a:cs typeface="Arial" pitchFamily="34" charset="0"/>
                </a:rPr>
                <a:t>d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53834"/>
              </p:ext>
            </p:extLst>
          </p:nvPr>
        </p:nvGraphicFramePr>
        <p:xfrm>
          <a:off x="3562350" y="1219200"/>
          <a:ext cx="72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1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Object 43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219200"/>
                        <a:ext cx="7239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430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329038"/>
              </p:ext>
            </p:extLst>
          </p:nvPr>
        </p:nvGraphicFramePr>
        <p:xfrm>
          <a:off x="3609975" y="2152650"/>
          <a:ext cx="628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2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2152650"/>
                        <a:ext cx="6286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8" name="Object 430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96059"/>
              </p:ext>
            </p:extLst>
          </p:nvPr>
        </p:nvGraphicFramePr>
        <p:xfrm>
          <a:off x="3800475" y="3302000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3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43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302000"/>
                        <a:ext cx="2476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" name="Object 430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197289"/>
              </p:ext>
            </p:extLst>
          </p:nvPr>
        </p:nvGraphicFramePr>
        <p:xfrm>
          <a:off x="3686175" y="4549775"/>
          <a:ext cx="476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4" name="Equation" r:id="rId12" imgW="317160" imgH="228600" progId="Equation.DSMT4">
                  <p:embed/>
                </p:oleObj>
              </mc:Choice>
              <mc:Fallback>
                <p:oleObj name="Equation" r:id="rId12" imgW="317160" imgH="228600" progId="Equation.DSMT4">
                  <p:embed/>
                  <p:pic>
                    <p:nvPicPr>
                      <p:cNvPr id="0" name="Object 43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4549775"/>
                        <a:ext cx="4762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18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2625"/>
            <a:ext cx="42767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en-US" sz="2000" u="sng" dirty="0" smtClean="0"/>
                  <a:t>Link #</a:t>
                </a:r>
                <a:r>
                  <a:rPr lang="en-US" sz="2000" u="sng" dirty="0"/>
                  <a:t>2</a:t>
                </a:r>
                <a:r>
                  <a:rPr lang="en-US" sz="2000" dirty="0" smtClean="0"/>
                  <a:t> (From frame {1} to frame {</a:t>
                </a:r>
                <a:r>
                  <a:rPr lang="en-US" sz="2000" dirty="0"/>
                  <a:t>2} :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=2)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Twist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  <m:r>
                          <a:rPr lang="en-US" sz="18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</a:t>
                </a:r>
                <a:r>
                  <a:rPr lang="en-US" sz="1600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resulting in the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 becoming </a:t>
                </a:r>
                <a:r>
                  <a:rPr lang="en-US" sz="1600" u="sng" dirty="0"/>
                  <a:t>parallel</a:t>
                </a:r>
                <a:r>
                  <a:rPr lang="en-US" sz="1600" dirty="0"/>
                  <a:t> with the 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-axis.</a:t>
                </a:r>
                <a:endParaRPr lang="en-US" sz="1600" dirty="0" smtClean="0"/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smtClean="0">
                            <a:latin typeface="Cambria Math"/>
                          </a:rPr>
                          <m:t>i</m:t>
                        </m:r>
                        <m:r>
                          <a:rPr lang="en-US" sz="180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Translate </a:t>
                </a:r>
                <a:r>
                  <a:rPr lang="en-US" sz="1600" dirty="0"/>
                  <a:t>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.</a:t>
                </a:r>
                <a:br>
                  <a:rPr lang="en-US" sz="1600" dirty="0" smtClean="0"/>
                </a:br>
                <a:r>
                  <a:rPr lang="en-US" sz="1600" dirty="0" smtClean="0"/>
                  <a:t>This </a:t>
                </a:r>
                <a:r>
                  <a:rPr lang="en-US" sz="1600" dirty="0"/>
                  <a:t>will result in the current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i="1" dirty="0" smtClean="0"/>
                  <a:t>z</a:t>
                </a:r>
                <a:r>
                  <a:rPr lang="en-US" sz="1600" dirty="0" smtClean="0"/>
                  <a:t>-axis </a:t>
                </a:r>
                <a:r>
                  <a:rPr lang="en-US" sz="1600" dirty="0"/>
                  <a:t>becoming </a:t>
                </a:r>
                <a:r>
                  <a:rPr lang="en-US" sz="1600" u="sng" dirty="0"/>
                  <a:t>collinear</a:t>
                </a:r>
                <a:r>
                  <a:rPr lang="en-US" sz="1600" dirty="0"/>
                  <a:t> with the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</a:t>
                </a:r>
                <a:r>
                  <a:rPr lang="en-US" sz="1600" dirty="0" smtClean="0"/>
                  <a:t>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Offset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):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/>
                  <a:t>Translate </a:t>
                </a:r>
                <a:r>
                  <a:rPr lang="en-US" sz="1600" dirty="0" smtClean="0"/>
                  <a:t>along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  <a:br>
                  <a:rPr lang="en-US" sz="1600" dirty="0"/>
                </a:br>
                <a:r>
                  <a:rPr lang="en-US" sz="1600" dirty="0"/>
                  <a:t>This will result in the coordinate </a:t>
                </a:r>
                <a:r>
                  <a:rPr lang="en-US" sz="1600" dirty="0" smtClean="0"/>
                  <a:t>frame</a:t>
                </a:r>
                <a:br>
                  <a:rPr lang="en-US" sz="1600" dirty="0" smtClean="0"/>
                </a:br>
                <a:r>
                  <a:rPr lang="en-US" sz="1600" dirty="0" smtClean="0"/>
                  <a:t>origins </a:t>
                </a:r>
                <a:r>
                  <a:rPr lang="en-US" sz="1600" dirty="0"/>
                  <a:t>becoming coincident.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Joint Angle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): </a:t>
                </a:r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about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. </a:t>
                </a:r>
                <a:br>
                  <a:rPr lang="en-US" sz="1600" dirty="0"/>
                </a:br>
                <a:r>
                  <a:rPr lang="en-US" sz="1600" dirty="0"/>
                  <a:t>This final step should result in frame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{1}</m:t>
                    </m:r>
                  </m:oMath>
                </a14:m>
                <a:r>
                  <a:rPr lang="en-US" sz="1600" dirty="0"/>
                  <a:t> coinciding with frame </a:t>
                </a:r>
                <a:r>
                  <a:rPr lang="en-US" sz="1600" dirty="0" smtClean="0"/>
                  <a:t>{2}.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  <a:blipFill rotWithShape="1">
                <a:blip r:embed="rId5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7455797" y="2515094"/>
            <a:ext cx="0" cy="292634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674126" y="2656077"/>
            <a:ext cx="2934741" cy="103260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20957087" flipV="1">
            <a:off x="4489944" y="2436347"/>
            <a:ext cx="3784304" cy="308701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5400000">
            <a:off x="7446886" y="4179590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1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 rot="1240734">
            <a:off x="8168212" y="3408620"/>
            <a:ext cx="259060" cy="1295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2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18606742">
            <a:off x="6395408" y="3540087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3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7046889" y="2057853"/>
            <a:ext cx="53336" cy="2149033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spect="1" noChangeArrowheads="1"/>
          </p:cNvSpPr>
          <p:nvPr/>
        </p:nvSpPr>
        <p:spPr bwMode="auto">
          <a:xfrm>
            <a:off x="7430399" y="3528645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/>
          <p:cNvSpPr>
            <a:spLocks noChangeAspect="1" noChangeArrowheads="1"/>
          </p:cNvSpPr>
          <p:nvPr/>
        </p:nvSpPr>
        <p:spPr bwMode="auto">
          <a:xfrm>
            <a:off x="6241772" y="4105277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4"/>
          <p:cNvSpPr>
            <a:spLocks noChangeAspect="1" noChangeArrowheads="1"/>
          </p:cNvSpPr>
          <p:nvPr/>
        </p:nvSpPr>
        <p:spPr bwMode="auto">
          <a:xfrm>
            <a:off x="7054509" y="3129830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rot="6960222">
            <a:off x="6858940" y="2898699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15160" y="2990117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rot="13636525" flipH="1" flipV="1">
            <a:off x="6107159" y="4094512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7455525" y="3161206"/>
            <a:ext cx="0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645275" y="2792412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965371" y="4319133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 rot="2770142" flipH="1" flipV="1">
            <a:off x="7542897" y="3243815"/>
            <a:ext cx="38048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7074558" y="27810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6266521" y="37716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624763" y="3152775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19800" y="358298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836229" y="2606901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rot="6960222">
            <a:off x="7254150" y="3302264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24436525" flipH="1" flipV="1">
            <a:off x="7203552" y="2800955"/>
            <a:ext cx="46037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17760222" flipV="1">
            <a:off x="6095274" y="3872177"/>
            <a:ext cx="9525" cy="3508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rot="13636525" flipH="1" flipV="1">
            <a:off x="5084465" y="5315178"/>
            <a:ext cx="46038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5224165" y="4992915"/>
            <a:ext cx="0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17760222" flipV="1">
            <a:off x="5060652" y="5108803"/>
            <a:ext cx="9525" cy="349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7449865" y="4538860"/>
            <a:ext cx="0" cy="3651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rot="2770142" flipH="1" flipV="1">
            <a:off x="7540353" y="4588072"/>
            <a:ext cx="46038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rot="6960222">
            <a:off x="7255397" y="4652366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577886" y="4426857"/>
            <a:ext cx="36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979399" y="4533219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207999" y="4396694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965558" y="5550664"/>
            <a:ext cx="3667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4986196" y="4823589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727433" y="5118864"/>
            <a:ext cx="365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106978" y="3211892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5744903" y="3880682"/>
            <a:ext cx="36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7151913" y="262345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540375" y="2398485"/>
            <a:ext cx="631825" cy="404813"/>
            <a:chOff x="5540375" y="2398485"/>
            <a:chExt cx="631825" cy="404813"/>
          </a:xfrm>
        </p:grpSpPr>
        <p:sp>
          <p:nvSpPr>
            <p:cNvPr id="43017" name="Freeform 13"/>
            <p:cNvSpPr>
              <a:spLocks/>
            </p:cNvSpPr>
            <p:nvPr/>
          </p:nvSpPr>
          <p:spPr bwMode="auto">
            <a:xfrm rot="5804306" flipH="1">
              <a:off x="5457031" y="2513579"/>
              <a:ext cx="373063" cy="206375"/>
            </a:xfrm>
            <a:custGeom>
              <a:avLst/>
              <a:gdLst>
                <a:gd name="T0" fmla="*/ 84 w 588"/>
                <a:gd name="T1" fmla="*/ 0 h 324"/>
                <a:gd name="T2" fmla="*/ 12 w 588"/>
                <a:gd name="T3" fmla="*/ 144 h 324"/>
                <a:gd name="T4" fmla="*/ 156 w 588"/>
                <a:gd name="T5" fmla="*/ 288 h 324"/>
                <a:gd name="T6" fmla="*/ 444 w 588"/>
                <a:gd name="T7" fmla="*/ 288 h 324"/>
                <a:gd name="T8" fmla="*/ 588 w 588"/>
                <a:gd name="T9" fmla="*/ 7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324">
                  <a:moveTo>
                    <a:pt x="84" y="0"/>
                  </a:moveTo>
                  <a:cubicBezTo>
                    <a:pt x="42" y="48"/>
                    <a:pt x="0" y="96"/>
                    <a:pt x="12" y="144"/>
                  </a:cubicBezTo>
                  <a:cubicBezTo>
                    <a:pt x="24" y="192"/>
                    <a:pt x="84" y="264"/>
                    <a:pt x="156" y="288"/>
                  </a:cubicBezTo>
                  <a:cubicBezTo>
                    <a:pt x="228" y="312"/>
                    <a:pt x="372" y="324"/>
                    <a:pt x="444" y="288"/>
                  </a:cubicBezTo>
                  <a:cubicBezTo>
                    <a:pt x="516" y="252"/>
                    <a:pt x="552" y="162"/>
                    <a:pt x="588" y="72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8" name="Text Box 14"/>
            <p:cNvSpPr txBox="1">
              <a:spLocks noChangeArrowheads="1"/>
            </p:cNvSpPr>
            <p:nvPr/>
          </p:nvSpPr>
          <p:spPr bwMode="auto">
            <a:xfrm>
              <a:off x="5670550" y="2398485"/>
              <a:ext cx="501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038" name="Group 43037"/>
          <p:cNvGrpSpPr/>
          <p:nvPr/>
        </p:nvGrpSpPr>
        <p:grpSpPr>
          <a:xfrm>
            <a:off x="7826829" y="2196006"/>
            <a:ext cx="557903" cy="319088"/>
            <a:chOff x="7826829" y="2196006"/>
            <a:chExt cx="557903" cy="319088"/>
          </a:xfrm>
        </p:grpSpPr>
        <p:sp>
          <p:nvSpPr>
            <p:cNvPr id="43024" name="Line 20"/>
            <p:cNvSpPr>
              <a:spLocks noChangeShapeType="1"/>
            </p:cNvSpPr>
            <p:nvPr/>
          </p:nvSpPr>
          <p:spPr bwMode="auto">
            <a:xfrm flipH="1" flipV="1">
              <a:off x="8202170" y="2380156"/>
              <a:ext cx="182562" cy="4603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Text Box 21"/>
            <p:cNvSpPr txBox="1">
              <a:spLocks noChangeArrowheads="1"/>
            </p:cNvSpPr>
            <p:nvPr/>
          </p:nvSpPr>
          <p:spPr bwMode="auto">
            <a:xfrm>
              <a:off x="7940232" y="2196006"/>
              <a:ext cx="346075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" charset="0"/>
                  <a:cs typeface="Arial" pitchFamily="34" charset="0"/>
                </a:rPr>
                <a:t>d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6" name="Line 22"/>
            <p:cNvSpPr>
              <a:spLocks noChangeAspect="1" noChangeShapeType="1"/>
            </p:cNvSpPr>
            <p:nvPr/>
          </p:nvSpPr>
          <p:spPr bwMode="auto">
            <a:xfrm flipH="1" flipV="1">
              <a:off x="7826829" y="2278516"/>
              <a:ext cx="146050" cy="3651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6841165" y="2141681"/>
            <a:ext cx="1769607" cy="2149033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037" name="Group 43036"/>
          <p:cNvGrpSpPr/>
          <p:nvPr/>
        </p:nvGrpSpPr>
        <p:grpSpPr>
          <a:xfrm>
            <a:off x="7464549" y="3464472"/>
            <a:ext cx="1004887" cy="471700"/>
            <a:chOff x="7464549" y="3464472"/>
            <a:chExt cx="1004887" cy="471700"/>
          </a:xfrm>
        </p:grpSpPr>
        <p:sp>
          <p:nvSpPr>
            <p:cNvPr id="43031" name="Line 27"/>
            <p:cNvSpPr>
              <a:spLocks noChangeShapeType="1"/>
            </p:cNvSpPr>
            <p:nvPr/>
          </p:nvSpPr>
          <p:spPr bwMode="auto">
            <a:xfrm>
              <a:off x="7464549" y="3566285"/>
              <a:ext cx="1004887" cy="369887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2" name="Line 28"/>
            <p:cNvSpPr>
              <a:spLocks noChangeAspect="1" noChangeShapeType="1"/>
            </p:cNvSpPr>
            <p:nvPr/>
          </p:nvSpPr>
          <p:spPr bwMode="auto">
            <a:xfrm flipV="1">
              <a:off x="8027246" y="3500757"/>
              <a:ext cx="73025" cy="9683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3" name="Line 29"/>
            <p:cNvSpPr>
              <a:spLocks noChangeAspect="1" noChangeShapeType="1"/>
            </p:cNvSpPr>
            <p:nvPr/>
          </p:nvSpPr>
          <p:spPr bwMode="auto">
            <a:xfrm flipV="1">
              <a:off x="7934098" y="3682774"/>
              <a:ext cx="26987" cy="36512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4" name="Text Box 30"/>
            <p:cNvSpPr txBox="1">
              <a:spLocks noChangeArrowheads="1"/>
            </p:cNvSpPr>
            <p:nvPr/>
          </p:nvSpPr>
          <p:spPr bwMode="auto">
            <a:xfrm>
              <a:off x="7836251" y="3464472"/>
              <a:ext cx="457200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" charset="0"/>
                  <a:cs typeface="Arial" pitchFamily="34" charset="0"/>
                </a:rPr>
                <a:t>a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9281"/>
              </p:ext>
            </p:extLst>
          </p:nvPr>
        </p:nvGraphicFramePr>
        <p:xfrm>
          <a:off x="3389312" y="1219200"/>
          <a:ext cx="95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2"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2" y="1219200"/>
                        <a:ext cx="9525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430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360674"/>
              </p:ext>
            </p:extLst>
          </p:nvPr>
        </p:nvGraphicFramePr>
        <p:xfrm>
          <a:off x="3741737" y="2152650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7" y="2152650"/>
                        <a:ext cx="2476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430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90332"/>
              </p:ext>
            </p:extLst>
          </p:nvPr>
        </p:nvGraphicFramePr>
        <p:xfrm>
          <a:off x="3732212" y="33020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4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Object 430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3302000"/>
                        <a:ext cx="2667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430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7444"/>
              </p:ext>
            </p:extLst>
          </p:nvPr>
        </p:nvGraphicFramePr>
        <p:xfrm>
          <a:off x="3360737" y="4560888"/>
          <a:ext cx="1009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5" name="Equation" r:id="rId12" imgW="672840" imgH="228600" progId="Equation.DSMT4">
                  <p:embed/>
                </p:oleObj>
              </mc:Choice>
              <mc:Fallback>
                <p:oleObj name="Equation" r:id="rId12" imgW="672840" imgH="228600" progId="Equation.DSMT4">
                  <p:embed/>
                  <p:pic>
                    <p:nvPicPr>
                      <p:cNvPr id="0" name="Object 430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7" y="4560888"/>
                        <a:ext cx="10096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19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Kinematics is the science of motion without regard to the forces giving rise to the motion.</a:t>
            </a:r>
          </a:p>
          <a:p>
            <a:r>
              <a:rPr lang="en-US" sz="2000" dirty="0"/>
              <a:t>Due to mechanical considerations manipulators are generally constructed with joints exhibiting only one degree of freedom each.  Typically</a:t>
            </a:r>
            <a:r>
              <a:rPr lang="en-US" sz="2000" dirty="0" smtClean="0"/>
              <a:t>, </a:t>
            </a:r>
            <a:r>
              <a:rPr lang="en-US" sz="2000" dirty="0"/>
              <a:t>these are rotational or translational.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1" name="Picture 1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89" y="2876549"/>
            <a:ext cx="5395360" cy="27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59" y="2924169"/>
            <a:ext cx="5202381" cy="27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41438" y="2924174"/>
            <a:ext cx="1630362" cy="276226"/>
          </a:xfrm>
          <a:prstGeom prst="rect">
            <a:avLst/>
          </a:prstGeom>
          <a:solidFill>
            <a:srgbClr val="C0C0C0"/>
          </a:solidFill>
          <a:ln w="15875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VRML Simulation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2625"/>
            <a:ext cx="42767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en-US" sz="2000" u="sng" dirty="0" smtClean="0"/>
                  <a:t>Link #3</a:t>
                </a:r>
                <a:r>
                  <a:rPr lang="en-US" sz="2000" dirty="0" smtClean="0"/>
                  <a:t> (From frame {2} to frame {</a:t>
                </a:r>
                <a:r>
                  <a:rPr lang="en-US" sz="2000" dirty="0"/>
                  <a:t>3} :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=3)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Twist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  <m:r>
                          <a:rPr lang="en-US" sz="18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</a:t>
                </a:r>
                <a:r>
                  <a:rPr lang="en-US" sz="1600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resulting in the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 becoming </a:t>
                </a:r>
                <a:r>
                  <a:rPr lang="en-US" sz="1600" u="sng" dirty="0"/>
                  <a:t>parallel</a:t>
                </a:r>
                <a:r>
                  <a:rPr lang="en-US" sz="1600" dirty="0"/>
                  <a:t> with the 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-axis.</a:t>
                </a:r>
                <a:endParaRPr lang="en-US" sz="1600" dirty="0" smtClean="0"/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smtClean="0">
                            <a:latin typeface="Cambria Math"/>
                          </a:rPr>
                          <m:t>i</m:t>
                        </m:r>
                        <m:r>
                          <a:rPr lang="en-US" sz="180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Translate </a:t>
                </a:r>
                <a:r>
                  <a:rPr lang="en-US" sz="1600" dirty="0"/>
                  <a:t>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.</a:t>
                </a:r>
                <a:br>
                  <a:rPr lang="en-US" sz="1600" dirty="0" smtClean="0"/>
                </a:br>
                <a:r>
                  <a:rPr lang="en-US" sz="1600" dirty="0" smtClean="0"/>
                  <a:t>This </a:t>
                </a:r>
                <a:r>
                  <a:rPr lang="en-US" sz="1600" dirty="0"/>
                  <a:t>will result in the current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i="1" dirty="0" smtClean="0"/>
                  <a:t>z</a:t>
                </a:r>
                <a:r>
                  <a:rPr lang="en-US" sz="1600" dirty="0" smtClean="0"/>
                  <a:t>-axis </a:t>
                </a:r>
                <a:r>
                  <a:rPr lang="en-US" sz="1600" dirty="0"/>
                  <a:t>becoming </a:t>
                </a:r>
                <a:r>
                  <a:rPr lang="en-US" sz="1600" u="sng" dirty="0"/>
                  <a:t>collinear</a:t>
                </a:r>
                <a:r>
                  <a:rPr lang="en-US" sz="1600" dirty="0"/>
                  <a:t> with the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</a:t>
                </a:r>
                <a:r>
                  <a:rPr lang="en-US" sz="1600" dirty="0" smtClean="0"/>
                  <a:t>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Link Offset 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):</a:t>
                </a:r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/>
                  <a:t>Translate </a:t>
                </a:r>
                <a:r>
                  <a:rPr lang="en-US" sz="1600" dirty="0" smtClean="0"/>
                  <a:t>along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  <a:br>
                  <a:rPr lang="en-US" sz="1600" dirty="0"/>
                </a:br>
                <a:r>
                  <a:rPr lang="en-US" sz="1600" dirty="0"/>
                  <a:t>This will result in the coordinate </a:t>
                </a:r>
                <a:r>
                  <a:rPr lang="en-US" sz="1600" dirty="0" smtClean="0"/>
                  <a:t>frame</a:t>
                </a:r>
                <a:br>
                  <a:rPr lang="en-US" sz="1600" dirty="0" smtClean="0"/>
                </a:br>
                <a:r>
                  <a:rPr lang="en-US" sz="1600" dirty="0" smtClean="0"/>
                  <a:t>origins </a:t>
                </a:r>
                <a:r>
                  <a:rPr lang="en-US" sz="1600" dirty="0"/>
                  <a:t>becoming coincident.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Joint Angle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): </a:t>
                </a:r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about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. </a:t>
                </a:r>
                <a:br>
                  <a:rPr lang="en-US" sz="1600" dirty="0"/>
                </a:br>
                <a:r>
                  <a:rPr lang="en-US" sz="1600" dirty="0"/>
                  <a:t>This final step should result in frame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{2}</m:t>
                    </m:r>
                  </m:oMath>
                </a14:m>
                <a:r>
                  <a:rPr lang="en-US" sz="1600" dirty="0"/>
                  <a:t> coinciding with frame </a:t>
                </a:r>
                <a:r>
                  <a:rPr lang="en-US" sz="1600" dirty="0" smtClean="0"/>
                  <a:t>{3}.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  <a:blipFill rotWithShape="1">
                <a:blip r:embed="rId5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7455797" y="2515094"/>
            <a:ext cx="0" cy="292634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674126" y="2656077"/>
            <a:ext cx="2934741" cy="103260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20957087" flipV="1">
            <a:off x="4489944" y="2436347"/>
            <a:ext cx="3784304" cy="308701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5400000">
            <a:off x="7446886" y="4179590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1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 rot="1240734">
            <a:off x="8168212" y="3408620"/>
            <a:ext cx="259060" cy="1295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2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18606742">
            <a:off x="6395408" y="3540087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3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7046889" y="2057853"/>
            <a:ext cx="53336" cy="2149033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spect="1" noChangeArrowheads="1"/>
          </p:cNvSpPr>
          <p:nvPr/>
        </p:nvSpPr>
        <p:spPr bwMode="auto">
          <a:xfrm>
            <a:off x="7430399" y="3528645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/>
          <p:cNvSpPr>
            <a:spLocks noChangeAspect="1" noChangeArrowheads="1"/>
          </p:cNvSpPr>
          <p:nvPr/>
        </p:nvSpPr>
        <p:spPr bwMode="auto">
          <a:xfrm>
            <a:off x="6241772" y="4105277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4"/>
          <p:cNvSpPr>
            <a:spLocks noChangeAspect="1" noChangeArrowheads="1"/>
          </p:cNvSpPr>
          <p:nvPr/>
        </p:nvSpPr>
        <p:spPr bwMode="auto">
          <a:xfrm>
            <a:off x="7054509" y="3129830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rot="6960222">
            <a:off x="6858940" y="2898699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15160" y="2990117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rot="13636525" flipH="1" flipV="1">
            <a:off x="6107159" y="4094512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7455525" y="3161206"/>
            <a:ext cx="0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645275" y="2792412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965371" y="4319133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 rot="2770142" flipH="1" flipV="1">
            <a:off x="7542897" y="3243815"/>
            <a:ext cx="38048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7074558" y="27810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6266521" y="37716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624763" y="3152775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19800" y="358298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836229" y="2606901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rot="6960222">
            <a:off x="7254150" y="3302264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24436525" flipH="1" flipV="1">
            <a:off x="7203552" y="2800955"/>
            <a:ext cx="46037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17760222" flipV="1">
            <a:off x="6095274" y="3872177"/>
            <a:ext cx="9525" cy="3508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rot="13636525" flipH="1" flipV="1">
            <a:off x="5084465" y="5315178"/>
            <a:ext cx="46038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5224165" y="4992915"/>
            <a:ext cx="0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17760222" flipV="1">
            <a:off x="5060652" y="5108803"/>
            <a:ext cx="9525" cy="349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7449865" y="4538860"/>
            <a:ext cx="0" cy="3651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rot="2770142" flipH="1" flipV="1">
            <a:off x="7540353" y="4588072"/>
            <a:ext cx="46038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rot="6960222">
            <a:off x="7255397" y="4652366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577886" y="4426857"/>
            <a:ext cx="36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979399" y="4533219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207999" y="4396694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965558" y="5550664"/>
            <a:ext cx="3667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4986196" y="4823589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727433" y="5118864"/>
            <a:ext cx="365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106978" y="3211892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5744903" y="3880682"/>
            <a:ext cx="36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7151913" y="262345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089704" y="4129083"/>
            <a:ext cx="565775" cy="402504"/>
            <a:chOff x="6089704" y="4129083"/>
            <a:chExt cx="565775" cy="402504"/>
          </a:xfrm>
        </p:grpSpPr>
        <p:sp>
          <p:nvSpPr>
            <p:cNvPr id="43021" name="Line 17"/>
            <p:cNvSpPr>
              <a:spLocks noChangeAspect="1" noChangeShapeType="1"/>
            </p:cNvSpPr>
            <p:nvPr/>
          </p:nvSpPr>
          <p:spPr bwMode="auto">
            <a:xfrm rot="120000" flipH="1">
              <a:off x="6089704" y="4129083"/>
              <a:ext cx="163513" cy="206375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3" name="Text Box 19"/>
            <p:cNvSpPr txBox="1">
              <a:spLocks noChangeArrowheads="1"/>
            </p:cNvSpPr>
            <p:nvPr/>
          </p:nvSpPr>
          <p:spPr bwMode="auto">
            <a:xfrm>
              <a:off x="6153829" y="4212499"/>
              <a:ext cx="501650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ourier" charset="0"/>
                  <a:cs typeface="Arial" pitchFamily="34" charset="0"/>
                </a:rPr>
                <a:t>d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t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759622"/>
              </p:ext>
            </p:extLst>
          </p:nvPr>
        </p:nvGraphicFramePr>
        <p:xfrm>
          <a:off x="3600450" y="1219200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4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1219200"/>
                        <a:ext cx="8382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430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57000"/>
              </p:ext>
            </p:extLst>
          </p:nvPr>
        </p:nvGraphicFramePr>
        <p:xfrm>
          <a:off x="3467100" y="2152650"/>
          <a:ext cx="628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5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152650"/>
                        <a:ext cx="6286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430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3868"/>
              </p:ext>
            </p:extLst>
          </p:nvPr>
        </p:nvGraphicFramePr>
        <p:xfrm>
          <a:off x="3295650" y="3292475"/>
          <a:ext cx="89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6" name="Equation" r:id="rId10" imgW="596880" imgH="241200" progId="Equation.DSMT4">
                  <p:embed/>
                </p:oleObj>
              </mc:Choice>
              <mc:Fallback>
                <p:oleObj name="Equation" r:id="rId10" imgW="596880" imgH="241200" progId="Equation.DSMT4">
                  <p:embed/>
                  <p:pic>
                    <p:nvPicPr>
                      <p:cNvPr id="0" name="Object 43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3292475"/>
                        <a:ext cx="895350" cy="361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430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01227"/>
              </p:ext>
            </p:extLst>
          </p:nvPr>
        </p:nvGraphicFramePr>
        <p:xfrm>
          <a:off x="3695700" y="4481513"/>
          <a:ext cx="60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7" name="Equation" r:id="rId12" imgW="406080" imgH="228600" progId="Equation.DSMT4">
                  <p:embed/>
                </p:oleObj>
              </mc:Choice>
              <mc:Fallback>
                <p:oleObj name="Equation" r:id="rId12" imgW="406080" imgH="228600" progId="Equation.DSMT4">
                  <p:embed/>
                  <p:pic>
                    <p:nvPicPr>
                      <p:cNvPr id="0" name="Object 43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481513"/>
                        <a:ext cx="6096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35" name="Group 43034"/>
          <p:cNvGrpSpPr/>
          <p:nvPr/>
        </p:nvGrpSpPr>
        <p:grpSpPr>
          <a:xfrm>
            <a:off x="4825722" y="2850002"/>
            <a:ext cx="1416050" cy="1250511"/>
            <a:chOff x="4825722" y="2850002"/>
            <a:chExt cx="1416050" cy="1250511"/>
          </a:xfrm>
        </p:grpSpPr>
        <p:sp>
          <p:nvSpPr>
            <p:cNvPr id="43008" name="Line 5"/>
            <p:cNvSpPr>
              <a:spLocks noChangeShapeType="1"/>
            </p:cNvSpPr>
            <p:nvPr/>
          </p:nvSpPr>
          <p:spPr bwMode="auto">
            <a:xfrm flipH="1" flipV="1">
              <a:off x="4825722" y="3505200"/>
              <a:ext cx="1416050" cy="59531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4" name="Line 10"/>
            <p:cNvSpPr>
              <a:spLocks noChangeShapeType="1"/>
            </p:cNvSpPr>
            <p:nvPr/>
          </p:nvSpPr>
          <p:spPr bwMode="auto">
            <a:xfrm flipH="1">
              <a:off x="5912123" y="2850002"/>
              <a:ext cx="320675" cy="365125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6" name="Line 12"/>
            <p:cNvSpPr>
              <a:spLocks noChangeShapeType="1"/>
            </p:cNvSpPr>
            <p:nvPr/>
          </p:nvSpPr>
          <p:spPr bwMode="auto">
            <a:xfrm flipH="1">
              <a:off x="5404123" y="3362765"/>
              <a:ext cx="361950" cy="401637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3020" name="Object 430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6784663"/>
                </p:ext>
              </p:extLst>
            </p:nvPr>
          </p:nvGraphicFramePr>
          <p:xfrm>
            <a:off x="5734323" y="3139282"/>
            <a:ext cx="1778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8" name="Equation" r:id="rId14" imgW="177480" imgH="241200" progId="Equation.DSMT4">
                    <p:embed/>
                  </p:oleObj>
                </mc:Choice>
                <mc:Fallback>
                  <p:oleObj name="Equation" r:id="rId14" imgW="1774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734323" y="3139282"/>
                          <a:ext cx="1778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20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2625"/>
            <a:ext cx="42767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itchFamily="49" charset="0"/>
                  <a:buChar char="o"/>
                </a:pPr>
                <a:r>
                  <a:rPr lang="en-US" sz="2000" u="sng" dirty="0" smtClean="0"/>
                  <a:t>Link #4</a:t>
                </a:r>
                <a:r>
                  <a:rPr lang="en-US" sz="2000" dirty="0" smtClean="0"/>
                  <a:t> (From frame {3} to frame {4} </a:t>
                </a:r>
                <a:r>
                  <a:rPr lang="en-US" sz="2000" dirty="0"/>
                  <a:t>: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=4)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Twist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  <m:r>
                          <a:rPr lang="en-US" sz="18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</a:t>
                </a:r>
                <a:r>
                  <a:rPr lang="en-US" sz="1600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resulting in the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 becoming </a:t>
                </a:r>
                <a:r>
                  <a:rPr lang="en-US" sz="1600" u="sng" dirty="0"/>
                  <a:t>parallel</a:t>
                </a:r>
                <a:r>
                  <a:rPr lang="en-US" sz="1600" dirty="0"/>
                  <a:t> with the 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-axis.</a:t>
                </a:r>
                <a:endParaRPr lang="en-US" sz="1600" dirty="0" smtClean="0"/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smtClean="0">
                            <a:latin typeface="Cambria Math"/>
                          </a:rPr>
                          <m:t>i</m:t>
                        </m:r>
                        <m:r>
                          <a:rPr lang="en-US" sz="180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/>
                  <a:t>): 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Translate </a:t>
                </a:r>
                <a:r>
                  <a:rPr lang="en-US" sz="1600" dirty="0"/>
                  <a:t>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 smtClean="0"/>
                  <a:t>.</a:t>
                </a:r>
                <a:br>
                  <a:rPr lang="en-US" sz="1600" dirty="0" smtClean="0"/>
                </a:br>
                <a:r>
                  <a:rPr lang="en-US" sz="1600" dirty="0" smtClean="0"/>
                  <a:t>This </a:t>
                </a:r>
                <a:r>
                  <a:rPr lang="en-US" sz="1600" dirty="0"/>
                  <a:t>will result in the current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i="1" dirty="0" smtClean="0"/>
                  <a:t>z</a:t>
                </a:r>
                <a:r>
                  <a:rPr lang="en-US" sz="1600" dirty="0" smtClean="0"/>
                  <a:t>-axis </a:t>
                </a:r>
                <a:r>
                  <a:rPr lang="en-US" sz="1600" dirty="0"/>
                  <a:t>becoming </a:t>
                </a:r>
                <a:r>
                  <a:rPr lang="en-US" sz="1600" u="sng" dirty="0"/>
                  <a:t>collinear</a:t>
                </a:r>
                <a:r>
                  <a:rPr lang="en-US" sz="1600" dirty="0"/>
                  <a:t> with the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next </a:t>
                </a:r>
                <a:r>
                  <a:rPr lang="en-US" sz="1600" i="1" dirty="0"/>
                  <a:t>z</a:t>
                </a:r>
                <a:r>
                  <a:rPr lang="en-US" sz="1600" dirty="0"/>
                  <a:t>-axis</a:t>
                </a:r>
                <a:r>
                  <a:rPr lang="en-US" sz="1600" dirty="0" smtClean="0"/>
                  <a:t>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Link Offset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):</a:t>
                </a:r>
                <a:endParaRPr lang="en-US" sz="1800" dirty="0" smtClean="0"/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/>
                  <a:t>Translate </a:t>
                </a:r>
                <a:r>
                  <a:rPr lang="en-US" sz="1600" dirty="0" smtClean="0"/>
                  <a:t>along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  <a:br>
                  <a:rPr lang="en-US" sz="1600" dirty="0"/>
                </a:br>
                <a:r>
                  <a:rPr lang="en-US" sz="1600" dirty="0"/>
                  <a:t>This will result in the coordinate </a:t>
                </a:r>
                <a:r>
                  <a:rPr lang="en-US" sz="1600" dirty="0" smtClean="0"/>
                  <a:t>frame</a:t>
                </a:r>
                <a:br>
                  <a:rPr lang="en-US" sz="1600" dirty="0" smtClean="0"/>
                </a:br>
                <a:r>
                  <a:rPr lang="en-US" sz="1600" dirty="0" smtClean="0"/>
                  <a:t>origins </a:t>
                </a:r>
                <a:r>
                  <a:rPr lang="en-US" sz="1600" dirty="0"/>
                  <a:t>becoming coincident.</a:t>
                </a:r>
              </a:p>
              <a:p>
                <a:pPr lvl="1">
                  <a:buFont typeface="Courier New" pitchFamily="49" charset="0"/>
                  <a:buChar char="o"/>
                </a:pPr>
                <a:r>
                  <a:rPr lang="en-US" sz="1800" dirty="0" smtClean="0"/>
                  <a:t>Joint Angle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 smtClean="0"/>
                  <a:t>): </a:t>
                </a:r>
              </a:p>
              <a:p>
                <a:pPr lvl="2">
                  <a:buFont typeface="Courier New" pitchFamily="49" charset="0"/>
                  <a:buChar char="o"/>
                </a:pPr>
                <a:r>
                  <a:rPr lang="en-US" sz="1600" dirty="0" smtClean="0"/>
                  <a:t>Rotate about z-axis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/>
                  <a:t>. </a:t>
                </a:r>
                <a:br>
                  <a:rPr lang="en-US" sz="1600" dirty="0"/>
                </a:br>
                <a:r>
                  <a:rPr lang="en-US" sz="1600" dirty="0"/>
                  <a:t>This final step should result in frame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{3}</m:t>
                    </m:r>
                  </m:oMath>
                </a14:m>
                <a:r>
                  <a:rPr lang="en-US" sz="1600" dirty="0"/>
                  <a:t> coinciding with frame </a:t>
                </a:r>
                <a:r>
                  <a:rPr lang="en-US" sz="1600" dirty="0" smtClean="0"/>
                  <a:t>{4}.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  <a:blipFill rotWithShape="1">
                <a:blip r:embed="rId5"/>
                <a:stretch>
                  <a:fillRect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4"/>
          <p:cNvSpPr>
            <a:spLocks noChangeShapeType="1"/>
          </p:cNvSpPr>
          <p:nvPr/>
        </p:nvSpPr>
        <p:spPr bwMode="auto">
          <a:xfrm flipH="1" flipV="1">
            <a:off x="7455797" y="2515094"/>
            <a:ext cx="0" cy="292634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5674126" y="2656077"/>
            <a:ext cx="2934741" cy="103260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20957087" flipV="1">
            <a:off x="4489944" y="2436347"/>
            <a:ext cx="3784304" cy="308701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5400000">
            <a:off x="7446886" y="4179590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1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 rot="1240734">
            <a:off x="8168212" y="3408620"/>
            <a:ext cx="259060" cy="1295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2</a:t>
            </a:r>
            <a:endParaRPr lang="en-US" sz="900" kern="10" spc="18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 rot="18606742">
            <a:off x="6395408" y="3540087"/>
            <a:ext cx="259103" cy="1295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900" kern="10" spc="18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Times New Roman"/>
                <a:cs typeface="Times New Roman"/>
              </a:rPr>
              <a:t>axis 3</a:t>
            </a:r>
            <a:endParaRPr lang="en-US" sz="900" kern="10" spc="18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7046889" y="2057853"/>
            <a:ext cx="53336" cy="2149033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spect="1" noChangeArrowheads="1"/>
          </p:cNvSpPr>
          <p:nvPr/>
        </p:nvSpPr>
        <p:spPr bwMode="auto">
          <a:xfrm>
            <a:off x="7430399" y="3528645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/>
          <p:cNvSpPr>
            <a:spLocks noChangeAspect="1" noChangeArrowheads="1"/>
          </p:cNvSpPr>
          <p:nvPr/>
        </p:nvSpPr>
        <p:spPr bwMode="auto">
          <a:xfrm>
            <a:off x="6241772" y="4105277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4"/>
          <p:cNvSpPr>
            <a:spLocks noChangeAspect="1" noChangeArrowheads="1"/>
          </p:cNvSpPr>
          <p:nvPr/>
        </p:nvSpPr>
        <p:spPr bwMode="auto">
          <a:xfrm>
            <a:off x="7054509" y="3129830"/>
            <a:ext cx="45716" cy="45724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rot="6960222">
            <a:off x="6858940" y="2898699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15160" y="2990117"/>
            <a:ext cx="365731" cy="27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rot="13636525" flipH="1" flipV="1">
            <a:off x="6107159" y="4094512"/>
            <a:ext cx="45724" cy="365731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7455525" y="3161206"/>
            <a:ext cx="0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645275" y="2792412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965371" y="4319133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 rot="2770142" flipH="1" flipV="1">
            <a:off x="7542897" y="3243815"/>
            <a:ext cx="38048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 flipV="1">
            <a:off x="7074558" y="27810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V="1">
            <a:off x="6266521" y="3771659"/>
            <a:ext cx="0" cy="33193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624763" y="3152775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019800" y="358298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836229" y="2606901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rot="6960222">
            <a:off x="7254150" y="3302264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24436525" flipH="1" flipV="1">
            <a:off x="7203552" y="2800955"/>
            <a:ext cx="46037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17760222" flipV="1">
            <a:off x="6095274" y="3872177"/>
            <a:ext cx="9525" cy="35083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rot="13636525" flipH="1" flipV="1">
            <a:off x="5084465" y="5315178"/>
            <a:ext cx="46038" cy="36671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5224165" y="4992915"/>
            <a:ext cx="0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rot="17760222" flipV="1">
            <a:off x="5060652" y="5108803"/>
            <a:ext cx="9525" cy="3492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7449865" y="4538860"/>
            <a:ext cx="0" cy="36512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rot="2770142" flipH="1" flipV="1">
            <a:off x="7540353" y="4588072"/>
            <a:ext cx="46038" cy="36671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rot="6960222">
            <a:off x="7255397" y="4652366"/>
            <a:ext cx="30162" cy="371475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577886" y="4426857"/>
            <a:ext cx="36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979399" y="4533219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207999" y="4396694"/>
            <a:ext cx="365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965558" y="5550664"/>
            <a:ext cx="3667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4986196" y="4823589"/>
            <a:ext cx="366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727433" y="5118864"/>
            <a:ext cx="3651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106978" y="3211892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5744903" y="3880682"/>
            <a:ext cx="36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7151913" y="2623458"/>
            <a:ext cx="365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1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97122" y="3889062"/>
            <a:ext cx="1117600" cy="1368425"/>
            <a:chOff x="4597122" y="3889062"/>
            <a:chExt cx="1117600" cy="1368425"/>
          </a:xfrm>
        </p:grpSpPr>
        <p:sp>
          <p:nvSpPr>
            <p:cNvPr id="43009" name="Line 6"/>
            <p:cNvSpPr>
              <a:spLocks noChangeAspect="1" noChangeShapeType="1"/>
            </p:cNvSpPr>
            <p:nvPr/>
          </p:nvSpPr>
          <p:spPr bwMode="auto">
            <a:xfrm flipH="1" flipV="1">
              <a:off x="4597122" y="5073337"/>
              <a:ext cx="438150" cy="18415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1" name="Line 7"/>
            <p:cNvSpPr>
              <a:spLocks noChangeShapeType="1"/>
            </p:cNvSpPr>
            <p:nvPr/>
          </p:nvSpPr>
          <p:spPr bwMode="auto">
            <a:xfrm flipH="1">
              <a:off x="5348010" y="3889062"/>
              <a:ext cx="366712" cy="41116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12" name="Text Box 8"/>
            <p:cNvSpPr txBox="1">
              <a:spLocks noChangeArrowheads="1"/>
            </p:cNvSpPr>
            <p:nvPr/>
          </p:nvSpPr>
          <p:spPr bwMode="auto">
            <a:xfrm>
              <a:off x="5098772" y="4239900"/>
              <a:ext cx="346075" cy="319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" charset="0"/>
                  <a:cs typeface="Arial" pitchFamily="34" charset="0"/>
                </a:rPr>
                <a:t>d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3" name="Line 9"/>
            <p:cNvSpPr>
              <a:spLocks noChangeShapeType="1"/>
            </p:cNvSpPr>
            <p:nvPr/>
          </p:nvSpPr>
          <p:spPr bwMode="auto">
            <a:xfrm flipH="1">
              <a:off x="4629501" y="4433574"/>
              <a:ext cx="574675" cy="63976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08" name="Line 5"/>
          <p:cNvSpPr>
            <a:spLocks noChangeShapeType="1"/>
          </p:cNvSpPr>
          <p:nvPr/>
        </p:nvSpPr>
        <p:spPr bwMode="auto">
          <a:xfrm flipH="1" flipV="1">
            <a:off x="4825722" y="3505200"/>
            <a:ext cx="1416050" cy="595313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6841165" y="2141681"/>
            <a:ext cx="1769607" cy="2149033"/>
          </a:xfrm>
          <a:prstGeom prst="line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34724"/>
              </p:ext>
            </p:extLst>
          </p:nvPr>
        </p:nvGraphicFramePr>
        <p:xfrm>
          <a:off x="3657600" y="1219200"/>
          <a:ext cx="72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6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19200"/>
                        <a:ext cx="7239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430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64212"/>
              </p:ext>
            </p:extLst>
          </p:nvPr>
        </p:nvGraphicFramePr>
        <p:xfrm>
          <a:off x="3467100" y="2152650"/>
          <a:ext cx="628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7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152650"/>
                        <a:ext cx="62865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TextBox 43009"/>
          <p:cNvSpPr txBox="1"/>
          <p:nvPr/>
        </p:nvSpPr>
        <p:spPr>
          <a:xfrm>
            <a:off x="5204176" y="762000"/>
            <a:ext cx="37816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NOTE</a:t>
            </a:r>
            <a:r>
              <a:rPr lang="en-US" dirty="0" smtClean="0"/>
              <a:t>: There is NO link 4. Both frames {3} &amp; {4} are attached to link 3</a:t>
            </a:r>
            <a:endParaRPr lang="en-US" dirty="0"/>
          </a:p>
        </p:txBody>
      </p:sp>
      <p:graphicFrame>
        <p:nvGraphicFramePr>
          <p:cNvPr id="43019" name="Object 430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31437"/>
              </p:ext>
            </p:extLst>
          </p:nvPr>
        </p:nvGraphicFramePr>
        <p:xfrm>
          <a:off x="3609975" y="33020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8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Object 43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3302000"/>
                        <a:ext cx="2667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430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889847"/>
              </p:ext>
            </p:extLst>
          </p:nvPr>
        </p:nvGraphicFramePr>
        <p:xfrm>
          <a:off x="3695700" y="4481513"/>
          <a:ext cx="60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9" name="Equation" r:id="rId12" imgW="406080" imgH="228600" progId="Equation.DSMT4">
                  <p:embed/>
                </p:oleObj>
              </mc:Choice>
              <mc:Fallback>
                <p:oleObj name="Equation" r:id="rId12" imgW="406080" imgH="228600" progId="Equation.DSMT4">
                  <p:embed/>
                  <p:pic>
                    <p:nvPicPr>
                      <p:cNvPr id="0" name="Object 43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481513"/>
                        <a:ext cx="6096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441926" y="5823714"/>
            <a:ext cx="37816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NOTE</a:t>
            </a:r>
            <a:r>
              <a:rPr lang="en-US" dirty="0" smtClean="0"/>
              <a:t>: There is NO 4</a:t>
            </a:r>
            <a:r>
              <a:rPr lang="en-US" baseline="30000" dirty="0" smtClean="0"/>
              <a:t>th</a:t>
            </a:r>
            <a:r>
              <a:rPr lang="en-US" dirty="0" smtClean="0"/>
              <a:t> joint variable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21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" grpId="0" animBg="1"/>
      <p:bldP spid="43010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u="sng" dirty="0"/>
              <a:t>NOTE</a:t>
            </a:r>
            <a:r>
              <a:rPr lang="en-US" sz="2400" dirty="0"/>
              <a:t>:  Do this one link at a time (i.e. pair of </a:t>
            </a:r>
            <a:r>
              <a:rPr lang="en-US" sz="2400" dirty="0" err="1"/>
              <a:t>coord</a:t>
            </a:r>
            <a:r>
              <a:rPr lang="en-US" sz="2400" dirty="0"/>
              <a:t> frames)</a:t>
            </a:r>
          </a:p>
          <a:p>
            <a:pPr marL="708660" lvl="1" indent="-342900">
              <a:buSzPct val="100000"/>
              <a:buFont typeface="+mj-lt"/>
              <a:buAutoNum type="arabicPeriod"/>
            </a:pPr>
            <a:r>
              <a:rPr lang="en-US" sz="1800" dirty="0"/>
              <a:t>All of the above are relative transformations.</a:t>
            </a:r>
          </a:p>
          <a:p>
            <a:pPr marL="708660" lvl="1" indent="-342900">
              <a:buSzPct val="100000"/>
              <a:buFont typeface="+mj-lt"/>
              <a:buAutoNum type="arabicPeriod"/>
            </a:pPr>
            <a:r>
              <a:rPr lang="en-US" sz="1800" dirty="0"/>
              <a:t>Either the third or fourth parameter will be the joint variable.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138300"/>
                  </p:ext>
                </p:extLst>
              </p:nvPr>
            </p:nvGraphicFramePr>
            <p:xfrm>
              <a:off x="148905" y="2933700"/>
              <a:ext cx="4575495" cy="25527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939341"/>
                    <a:gridCol w="666628"/>
                    <a:gridCol w="727231"/>
                    <a:gridCol w="1090847"/>
                    <a:gridCol w="1151448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000"/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000" i="1"/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–90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138300"/>
                  </p:ext>
                </p:extLst>
              </p:nvPr>
            </p:nvGraphicFramePr>
            <p:xfrm>
              <a:off x="148905" y="2933700"/>
              <a:ext cx="4575495" cy="25527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939341"/>
                    <a:gridCol w="666628"/>
                    <a:gridCol w="727231"/>
                    <a:gridCol w="1090847"/>
                    <a:gridCol w="1151448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14525" t="-714" r="-105587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–90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90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1175"/>
              </p:ext>
            </p:extLst>
          </p:nvPr>
        </p:nvGraphicFramePr>
        <p:xfrm>
          <a:off x="1215705" y="3162300"/>
          <a:ext cx="41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9" name="Equation" r:id="rId5" imgW="279400" imgH="228600" progId="Equation.DSMT4">
                  <p:embed/>
                </p:oleObj>
              </mc:Choice>
              <mc:Fallback>
                <p:oleObj name="Equation" r:id="rId5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705" y="3162300"/>
                        <a:ext cx="419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79118"/>
              </p:ext>
            </p:extLst>
          </p:nvPr>
        </p:nvGraphicFramePr>
        <p:xfrm>
          <a:off x="1901505" y="3162300"/>
          <a:ext cx="399876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0" name="Equation" r:id="rId7" imgW="266400" imgH="228600" progId="Equation.DSMT4">
                  <p:embed/>
                </p:oleObj>
              </mc:Choice>
              <mc:Fallback>
                <p:oleObj name="Equation" r:id="rId7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505" y="3162300"/>
                        <a:ext cx="399876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98923"/>
              </p:ext>
            </p:extLst>
          </p:nvPr>
        </p:nvGraphicFramePr>
        <p:xfrm>
          <a:off x="2892105" y="3162300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1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105" y="3162300"/>
                        <a:ext cx="2857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41867"/>
              </p:ext>
            </p:extLst>
          </p:nvPr>
        </p:nvGraphicFramePr>
        <p:xfrm>
          <a:off x="4111305" y="3162300"/>
          <a:ext cx="247542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2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305" y="3162300"/>
                        <a:ext cx="247542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88506"/>
              </p:ext>
            </p:extLst>
          </p:nvPr>
        </p:nvGraphicFramePr>
        <p:xfrm>
          <a:off x="2892105" y="3848100"/>
          <a:ext cx="247542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3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105" y="3848100"/>
                        <a:ext cx="247542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360801"/>
              </p:ext>
            </p:extLst>
          </p:nvPr>
        </p:nvGraphicFramePr>
        <p:xfrm>
          <a:off x="3958905" y="3848100"/>
          <a:ext cx="476043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4" name="Equation" r:id="rId15" imgW="317362" imgH="228501" progId="Equation.DSMT4">
                  <p:embed/>
                </p:oleObj>
              </mc:Choice>
              <mc:Fallback>
                <p:oleObj name="Equation" r:id="rId15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905" y="3848100"/>
                        <a:ext cx="476043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419340"/>
              </p:ext>
            </p:extLst>
          </p:nvPr>
        </p:nvGraphicFramePr>
        <p:xfrm>
          <a:off x="3654105" y="4250872"/>
          <a:ext cx="933045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5" name="Equation" r:id="rId17" imgW="622030" imgH="228501" progId="Equation.DSMT4">
                  <p:embed/>
                </p:oleObj>
              </mc:Choice>
              <mc:Fallback>
                <p:oleObj name="Equation" r:id="rId17" imgW="62203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105" y="4250872"/>
                        <a:ext cx="933045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030672"/>
              </p:ext>
            </p:extLst>
          </p:nvPr>
        </p:nvGraphicFramePr>
        <p:xfrm>
          <a:off x="2587305" y="4686300"/>
          <a:ext cx="9331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6" name="Equation" r:id="rId19" imgW="622080" imgH="228600" progId="Equation.DSMT4">
                  <p:embed/>
                </p:oleObj>
              </mc:Choice>
              <mc:Fallback>
                <p:oleObj name="Equation" r:id="rId19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305" y="4686300"/>
                        <a:ext cx="93312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66922"/>
              </p:ext>
            </p:extLst>
          </p:nvPr>
        </p:nvGraphicFramePr>
        <p:xfrm>
          <a:off x="1977705" y="42291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7" name="Equation" r:id="rId21" imgW="177480" imgH="228600" progId="Equation.DSMT4">
                  <p:embed/>
                </p:oleObj>
              </mc:Choice>
              <mc:Fallback>
                <p:oleObj name="Equation" r:id="rId2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705" y="4229100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56793"/>
              </p:ext>
            </p:extLst>
          </p:nvPr>
        </p:nvGraphicFramePr>
        <p:xfrm>
          <a:off x="2873055" y="4229100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8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055" y="4229100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03991"/>
              </p:ext>
            </p:extLst>
          </p:nvPr>
        </p:nvGraphicFramePr>
        <p:xfrm>
          <a:off x="2892105" y="5067300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9" name="Equation" r:id="rId25" imgW="190440" imgH="228600" progId="Equation.DSMT4">
                  <p:embed/>
                </p:oleObj>
              </mc:Choice>
              <mc:Fallback>
                <p:oleObj name="Equation" r:id="rId2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105" y="5067300"/>
                        <a:ext cx="2857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Box 43021">
            <a:hlinkClick r:id="rId27" action="ppaction://hlinkfile"/>
          </p:cNvPr>
          <p:cNvSpPr txBox="1"/>
          <p:nvPr/>
        </p:nvSpPr>
        <p:spPr>
          <a:xfrm>
            <a:off x="381000" y="5590032"/>
            <a:ext cx="403533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Next, generate the “T-matrices</a:t>
            </a:r>
            <a:r>
              <a:rPr lang="en-US" sz="2400" dirty="0" smtClean="0"/>
              <a:t>”</a:t>
            </a:r>
          </a:p>
          <a:p>
            <a:pPr marL="457200" indent="-2286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Courtesy of Mathematica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3036" name="Group 43035"/>
          <p:cNvGrpSpPr/>
          <p:nvPr/>
        </p:nvGrpSpPr>
        <p:grpSpPr>
          <a:xfrm>
            <a:off x="4871304" y="2144449"/>
            <a:ext cx="4292601" cy="4219575"/>
            <a:chOff x="4816197" y="2209345"/>
            <a:chExt cx="4292601" cy="4219575"/>
          </a:xfrm>
        </p:grpSpPr>
        <p:grpSp>
          <p:nvGrpSpPr>
            <p:cNvPr id="11" name="Group 10"/>
            <p:cNvGrpSpPr/>
            <p:nvPr/>
          </p:nvGrpSpPr>
          <p:grpSpPr>
            <a:xfrm>
              <a:off x="4816197" y="2209345"/>
              <a:ext cx="4292601" cy="4219575"/>
              <a:chOff x="4572000" y="1952625"/>
              <a:chExt cx="4292601" cy="4219575"/>
            </a:xfrm>
          </p:grpSpPr>
          <p:pic>
            <p:nvPicPr>
              <p:cNvPr id="10" name="Picture 2">
                <a:hlinkClick r:id="rId28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952625"/>
                <a:ext cx="4276725" cy="421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4680490" y="2043339"/>
                <a:ext cx="1325562" cy="276226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VRML Simulation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H="1" flipV="1">
                <a:off x="7455797" y="2515094"/>
                <a:ext cx="0" cy="2926343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 flipH="1" flipV="1">
                <a:off x="5674126" y="2656077"/>
                <a:ext cx="2934741" cy="1032603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WordArt 7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7446886" y="4179590"/>
                <a:ext cx="259103" cy="1295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900" kern="10" spc="180" dirty="0" smtClean="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/>
                    <a:latin typeface="Times New Roman"/>
                    <a:cs typeface="Times New Roman"/>
                  </a:rPr>
                  <a:t>axis 1</a:t>
                </a:r>
                <a:endParaRPr lang="en-US" sz="900" kern="10" spc="18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WordArt 8"/>
              <p:cNvSpPr>
                <a:spLocks noChangeArrowheads="1" noChangeShapeType="1" noTextEdit="1"/>
              </p:cNvSpPr>
              <p:nvPr/>
            </p:nvSpPr>
            <p:spPr bwMode="auto">
              <a:xfrm rot="1240734">
                <a:off x="8168212" y="3408620"/>
                <a:ext cx="259060" cy="12955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900" kern="10" spc="180" dirty="0" smtClean="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/>
                    <a:latin typeface="Times New Roman"/>
                    <a:cs typeface="Times New Roman"/>
                  </a:rPr>
                  <a:t>axis 2</a:t>
                </a:r>
                <a:endParaRPr lang="en-US" sz="900" kern="10" spc="18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7" name="WordArt 9"/>
              <p:cNvSpPr>
                <a:spLocks noChangeArrowheads="1" noChangeShapeType="1" noTextEdit="1"/>
              </p:cNvSpPr>
              <p:nvPr/>
            </p:nvSpPr>
            <p:spPr bwMode="auto">
              <a:xfrm rot="18606742">
                <a:off x="6395408" y="3540087"/>
                <a:ext cx="259103" cy="1295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900" kern="10" spc="180" smtClean="0">
                    <a:ln w="9525">
                      <a:solidFill>
                        <a:srgbClr val="00FF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/>
                    <a:latin typeface="Times New Roman"/>
                    <a:cs typeface="Times New Roman"/>
                  </a:rPr>
                  <a:t>axis 3</a:t>
                </a:r>
                <a:endParaRPr lang="en-US" sz="900" kern="10" spc="18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/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7046889" y="2057853"/>
                <a:ext cx="53336" cy="2149033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2"/>
              <p:cNvSpPr>
                <a:spLocks noChangeAspect="1" noChangeArrowheads="1"/>
              </p:cNvSpPr>
              <p:nvPr/>
            </p:nvSpPr>
            <p:spPr bwMode="auto">
              <a:xfrm>
                <a:off x="7430399" y="3528645"/>
                <a:ext cx="45716" cy="4572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3"/>
              <p:cNvSpPr>
                <a:spLocks noChangeAspect="1" noChangeArrowheads="1"/>
              </p:cNvSpPr>
              <p:nvPr/>
            </p:nvSpPr>
            <p:spPr bwMode="auto">
              <a:xfrm>
                <a:off x="6241772" y="4105277"/>
                <a:ext cx="45716" cy="4572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4"/>
              <p:cNvSpPr>
                <a:spLocks noChangeAspect="1" noChangeArrowheads="1"/>
              </p:cNvSpPr>
              <p:nvPr/>
            </p:nvSpPr>
            <p:spPr bwMode="auto">
              <a:xfrm>
                <a:off x="7054509" y="3129830"/>
                <a:ext cx="45716" cy="45724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rot="6960222">
                <a:off x="6858940" y="2898699"/>
                <a:ext cx="45724" cy="36573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7415160" y="2990117"/>
                <a:ext cx="365731" cy="274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rot="13636525" flipH="1" flipV="1">
                <a:off x="6107159" y="4094512"/>
                <a:ext cx="45724" cy="36573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V="1">
                <a:off x="7455525" y="3161206"/>
                <a:ext cx="0" cy="3667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6645275" y="2792412"/>
                <a:ext cx="3651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5965371" y="4319133"/>
                <a:ext cx="3651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3"/>
              <p:cNvSpPr>
                <a:spLocks noChangeShapeType="1"/>
              </p:cNvSpPr>
              <p:nvPr/>
            </p:nvSpPr>
            <p:spPr bwMode="auto">
              <a:xfrm rot="2770142" flipH="1" flipV="1">
                <a:off x="7542897" y="3243815"/>
                <a:ext cx="38048" cy="33193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074558" y="2781059"/>
                <a:ext cx="0" cy="33193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 flipV="1">
                <a:off x="6266521" y="3771659"/>
                <a:ext cx="0" cy="33193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 Box 6"/>
              <p:cNvSpPr txBox="1">
                <a:spLocks noChangeArrowheads="1"/>
              </p:cNvSpPr>
              <p:nvPr/>
            </p:nvSpPr>
            <p:spPr bwMode="auto">
              <a:xfrm>
                <a:off x="7624763" y="3152775"/>
                <a:ext cx="3651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6019800" y="3582988"/>
                <a:ext cx="365125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6836229" y="2606901"/>
                <a:ext cx="366712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Line 3"/>
              <p:cNvSpPr>
                <a:spLocks noChangeShapeType="1"/>
              </p:cNvSpPr>
              <p:nvPr/>
            </p:nvSpPr>
            <p:spPr bwMode="auto">
              <a:xfrm rot="6960222">
                <a:off x="7254150" y="3302264"/>
                <a:ext cx="30162" cy="37147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rot="17760222" flipV="1">
                <a:off x="6095274" y="3872177"/>
                <a:ext cx="9525" cy="35083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 flipV="1">
                <a:off x="5224165" y="4992915"/>
                <a:ext cx="0" cy="36671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rot="17760222" flipV="1">
                <a:off x="5060652" y="5108803"/>
                <a:ext cx="9525" cy="34925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 flipV="1">
                <a:off x="7449865" y="4538860"/>
                <a:ext cx="0" cy="36512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 rot="2770142" flipH="1" flipV="1">
                <a:off x="7540353" y="4588072"/>
                <a:ext cx="46038" cy="36671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 rot="6960222">
                <a:off x="7255397" y="4652366"/>
                <a:ext cx="30162" cy="37147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7577886" y="4426857"/>
                <a:ext cx="366713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6979399" y="4533219"/>
                <a:ext cx="3651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7207999" y="4396694"/>
                <a:ext cx="36512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7"/>
              <p:cNvSpPr txBox="1">
                <a:spLocks noChangeArrowheads="1"/>
              </p:cNvSpPr>
              <p:nvPr/>
            </p:nvSpPr>
            <p:spPr bwMode="auto">
              <a:xfrm>
                <a:off x="4965558" y="5550664"/>
                <a:ext cx="366713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4986196" y="4823589"/>
                <a:ext cx="366712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 Box 19"/>
              <p:cNvSpPr txBox="1">
                <a:spLocks noChangeArrowheads="1"/>
              </p:cNvSpPr>
              <p:nvPr/>
            </p:nvSpPr>
            <p:spPr bwMode="auto">
              <a:xfrm>
                <a:off x="4727433" y="5118864"/>
                <a:ext cx="365125" cy="27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20"/>
              <p:cNvSpPr txBox="1">
                <a:spLocks noChangeArrowheads="1"/>
              </p:cNvSpPr>
              <p:nvPr/>
            </p:nvSpPr>
            <p:spPr bwMode="auto">
              <a:xfrm>
                <a:off x="7106978" y="3211892"/>
                <a:ext cx="365125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5744903" y="3880682"/>
                <a:ext cx="366713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auto">
              <a:xfrm>
                <a:off x="7151913" y="2623458"/>
                <a:ext cx="365125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sz="1000" b="1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7255178" y="5274722"/>
                <a:ext cx="708025" cy="365125"/>
                <a:chOff x="7255178" y="5274722"/>
                <a:chExt cx="708025" cy="365125"/>
              </a:xfrm>
            </p:grpSpPr>
            <p:sp>
              <p:nvSpPr>
                <p:cNvPr id="7" name="Freeform 3"/>
                <p:cNvSpPr>
                  <a:spLocks/>
                </p:cNvSpPr>
                <p:nvPr/>
              </p:nvSpPr>
              <p:spPr bwMode="auto">
                <a:xfrm rot="-9354617" flipH="1" flipV="1">
                  <a:off x="7255178" y="5395372"/>
                  <a:ext cx="373063" cy="206375"/>
                </a:xfrm>
                <a:custGeom>
                  <a:avLst/>
                  <a:gdLst>
                    <a:gd name="T0" fmla="*/ 84 w 588"/>
                    <a:gd name="T1" fmla="*/ 0 h 324"/>
                    <a:gd name="T2" fmla="*/ 12 w 588"/>
                    <a:gd name="T3" fmla="*/ 144 h 324"/>
                    <a:gd name="T4" fmla="*/ 156 w 588"/>
                    <a:gd name="T5" fmla="*/ 288 h 324"/>
                    <a:gd name="T6" fmla="*/ 444 w 588"/>
                    <a:gd name="T7" fmla="*/ 288 h 324"/>
                    <a:gd name="T8" fmla="*/ 588 w 588"/>
                    <a:gd name="T9" fmla="*/ 72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8" h="324">
                      <a:moveTo>
                        <a:pt x="84" y="0"/>
                      </a:moveTo>
                      <a:cubicBezTo>
                        <a:pt x="42" y="48"/>
                        <a:pt x="0" y="96"/>
                        <a:pt x="12" y="144"/>
                      </a:cubicBezTo>
                      <a:cubicBezTo>
                        <a:pt x="24" y="192"/>
                        <a:pt x="84" y="264"/>
                        <a:pt x="156" y="288"/>
                      </a:cubicBezTo>
                      <a:cubicBezTo>
                        <a:pt x="228" y="312"/>
                        <a:pt x="372" y="324"/>
                        <a:pt x="444" y="288"/>
                      </a:cubicBezTo>
                      <a:cubicBezTo>
                        <a:pt x="516" y="252"/>
                        <a:pt x="552" y="162"/>
                        <a:pt x="588" y="7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FF00"/>
                  </a:solidFill>
                  <a:prstDash val="solid"/>
                  <a:round/>
                  <a:headEnd/>
                  <a:tailEnd type="stealth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459966" y="5274722"/>
                  <a:ext cx="503237" cy="365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1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θ</a:t>
                  </a:r>
                  <a:r>
                    <a:rPr kumimoji="0" lang="en-US" sz="11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r>
                    <a: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</a:t>
                  </a:r>
                  <a:r>
                    <a:rPr kumimoji="0" lang="en-US" sz="1100" b="0" i="1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597122" y="3889062"/>
                <a:ext cx="1117600" cy="1368425"/>
                <a:chOff x="4597122" y="3889062"/>
                <a:chExt cx="1117600" cy="1368425"/>
              </a:xfrm>
            </p:grpSpPr>
            <p:sp>
              <p:nvSpPr>
                <p:cNvPr id="43009" name="Line 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597122" y="5073337"/>
                  <a:ext cx="438150" cy="18415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1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348010" y="3889062"/>
                  <a:ext cx="366712" cy="411163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098772" y="4239900"/>
                  <a:ext cx="346075" cy="319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urier" charset="0"/>
                      <a:cs typeface="Arial" pitchFamily="34" charset="0"/>
                    </a:rPr>
                    <a:t>d</a:t>
                  </a:r>
                  <a:r>
                    <a:rPr kumimoji="0" lang="en-US" sz="11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01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629501" y="4433574"/>
                  <a:ext cx="574675" cy="639763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039" name="Group 43038"/>
              <p:cNvGrpSpPr/>
              <p:nvPr/>
            </p:nvGrpSpPr>
            <p:grpSpPr>
              <a:xfrm>
                <a:off x="4825722" y="2850002"/>
                <a:ext cx="1416050" cy="1250511"/>
                <a:chOff x="4825722" y="2850002"/>
                <a:chExt cx="1416050" cy="1250511"/>
              </a:xfrm>
            </p:grpSpPr>
            <p:sp>
              <p:nvSpPr>
                <p:cNvPr id="43008" name="Line 5"/>
                <p:cNvSpPr>
                  <a:spLocks noChangeShapeType="1"/>
                </p:cNvSpPr>
                <p:nvPr/>
              </p:nvSpPr>
              <p:spPr bwMode="auto">
                <a:xfrm flipH="1" flipV="1">
                  <a:off x="4825722" y="3505200"/>
                  <a:ext cx="1416050" cy="595313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1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912123" y="2850002"/>
                  <a:ext cx="320675" cy="365125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1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404123" y="3362765"/>
                  <a:ext cx="361950" cy="401637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5540375" y="2398485"/>
                <a:ext cx="631825" cy="404813"/>
                <a:chOff x="5540375" y="2398485"/>
                <a:chExt cx="631825" cy="404813"/>
              </a:xfrm>
            </p:grpSpPr>
            <p:sp>
              <p:nvSpPr>
                <p:cNvPr id="43017" name="Freeform 13"/>
                <p:cNvSpPr>
                  <a:spLocks/>
                </p:cNvSpPr>
                <p:nvPr/>
              </p:nvSpPr>
              <p:spPr bwMode="auto">
                <a:xfrm rot="5804306" flipH="1">
                  <a:off x="5457031" y="2513579"/>
                  <a:ext cx="373063" cy="206375"/>
                </a:xfrm>
                <a:custGeom>
                  <a:avLst/>
                  <a:gdLst>
                    <a:gd name="T0" fmla="*/ 84 w 588"/>
                    <a:gd name="T1" fmla="*/ 0 h 324"/>
                    <a:gd name="T2" fmla="*/ 12 w 588"/>
                    <a:gd name="T3" fmla="*/ 144 h 324"/>
                    <a:gd name="T4" fmla="*/ 156 w 588"/>
                    <a:gd name="T5" fmla="*/ 288 h 324"/>
                    <a:gd name="T6" fmla="*/ 444 w 588"/>
                    <a:gd name="T7" fmla="*/ 288 h 324"/>
                    <a:gd name="T8" fmla="*/ 588 w 588"/>
                    <a:gd name="T9" fmla="*/ 72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8" h="324">
                      <a:moveTo>
                        <a:pt x="84" y="0"/>
                      </a:moveTo>
                      <a:cubicBezTo>
                        <a:pt x="42" y="48"/>
                        <a:pt x="0" y="96"/>
                        <a:pt x="12" y="144"/>
                      </a:cubicBezTo>
                      <a:cubicBezTo>
                        <a:pt x="24" y="192"/>
                        <a:pt x="84" y="264"/>
                        <a:pt x="156" y="288"/>
                      </a:cubicBezTo>
                      <a:cubicBezTo>
                        <a:pt x="228" y="312"/>
                        <a:pt x="372" y="324"/>
                        <a:pt x="444" y="288"/>
                      </a:cubicBezTo>
                      <a:cubicBezTo>
                        <a:pt x="516" y="252"/>
                        <a:pt x="552" y="162"/>
                        <a:pt x="588" y="7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FF00"/>
                  </a:solidFill>
                  <a:prstDash val="solid"/>
                  <a:round/>
                  <a:headEnd/>
                  <a:tailEnd type="stealth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670550" y="2398485"/>
                  <a:ext cx="50165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1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θ</a:t>
                  </a:r>
                  <a:r>
                    <a:rPr kumimoji="0" lang="en-US" sz="11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r>
                    <a: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</a:t>
                  </a:r>
                  <a:r>
                    <a:rPr kumimoji="0" lang="en-US" sz="1100" b="0" i="1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6089704" y="4129083"/>
                <a:ext cx="565775" cy="402504"/>
                <a:chOff x="6089704" y="4129083"/>
                <a:chExt cx="565775" cy="402504"/>
              </a:xfrm>
            </p:grpSpPr>
            <p:sp>
              <p:nvSpPr>
                <p:cNvPr id="43021" name="Line 17"/>
                <p:cNvSpPr>
                  <a:spLocks noChangeAspect="1" noChangeShapeType="1"/>
                </p:cNvSpPr>
                <p:nvPr/>
              </p:nvSpPr>
              <p:spPr bwMode="auto">
                <a:xfrm rot="120000" flipH="1">
                  <a:off x="6089704" y="4129083"/>
                  <a:ext cx="163513" cy="206375"/>
                </a:xfrm>
                <a:prstGeom prst="line">
                  <a:avLst/>
                </a:prstGeom>
                <a:noFill/>
                <a:ln w="1270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153829" y="4212499"/>
                  <a:ext cx="501650" cy="3190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1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ourier" charset="0"/>
                      <a:cs typeface="Arial" pitchFamily="34" charset="0"/>
                    </a:rPr>
                    <a:t>d</a:t>
                  </a:r>
                  <a:r>
                    <a:rPr kumimoji="0" lang="en-US" sz="11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r>
                    <a: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</a:t>
                  </a:r>
                  <a:r>
                    <a:rPr kumimoji="0" lang="en-US" sz="1100" b="0" i="1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kumimoji="0" 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)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3038" name="Group 43037"/>
              <p:cNvGrpSpPr/>
              <p:nvPr/>
            </p:nvGrpSpPr>
            <p:grpSpPr>
              <a:xfrm>
                <a:off x="7826829" y="2196006"/>
                <a:ext cx="557903" cy="319088"/>
                <a:chOff x="7826829" y="2196006"/>
                <a:chExt cx="557903" cy="319088"/>
              </a:xfrm>
            </p:grpSpPr>
            <p:sp>
              <p:nvSpPr>
                <p:cNvPr id="43024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8202170" y="2380156"/>
                  <a:ext cx="182562" cy="460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940232" y="2196006"/>
                  <a:ext cx="346075" cy="3190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urier" charset="0"/>
                      <a:cs typeface="Arial" pitchFamily="34" charset="0"/>
                    </a:rPr>
                    <a:t>d</a:t>
                  </a:r>
                  <a:r>
                    <a:rPr kumimoji="0" lang="en-US" sz="11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026" name="Line 2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7826829" y="2278516"/>
                  <a:ext cx="146050" cy="36513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6841165" y="2141681"/>
                <a:ext cx="1769607" cy="2149033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7295409" y="2242685"/>
                <a:ext cx="1569192" cy="2844681"/>
                <a:chOff x="7295409" y="2242685"/>
                <a:chExt cx="1569192" cy="2844681"/>
              </a:xfrm>
            </p:grpSpPr>
            <p:sp>
              <p:nvSpPr>
                <p:cNvPr id="430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7295409" y="3304603"/>
                  <a:ext cx="1463675" cy="1782763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2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8545287" y="2980418"/>
                  <a:ext cx="0" cy="593725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29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535989" y="2242685"/>
                  <a:ext cx="1587" cy="53975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8407401" y="2747320"/>
                  <a:ext cx="457200" cy="320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urier" charset="0"/>
                      <a:cs typeface="Arial" pitchFamily="34" charset="0"/>
                    </a:rPr>
                    <a:t>d</a:t>
                  </a:r>
                  <a:r>
                    <a:rPr kumimoji="0" lang="en-US" sz="11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3037" name="Group 43036"/>
              <p:cNvGrpSpPr/>
              <p:nvPr/>
            </p:nvGrpSpPr>
            <p:grpSpPr>
              <a:xfrm>
                <a:off x="7464549" y="3464472"/>
                <a:ext cx="1004887" cy="471700"/>
                <a:chOff x="7464549" y="3464472"/>
                <a:chExt cx="1004887" cy="471700"/>
              </a:xfrm>
            </p:grpSpPr>
            <p:sp>
              <p:nvSpPr>
                <p:cNvPr id="43031" name="Line 27"/>
                <p:cNvSpPr>
                  <a:spLocks noChangeShapeType="1"/>
                </p:cNvSpPr>
                <p:nvPr/>
              </p:nvSpPr>
              <p:spPr bwMode="auto">
                <a:xfrm>
                  <a:off x="7464549" y="3566285"/>
                  <a:ext cx="1004887" cy="369887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32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027246" y="3500757"/>
                  <a:ext cx="73025" cy="968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33" name="Line 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934098" y="3682774"/>
                  <a:ext cx="26987" cy="36512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3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836251" y="3464472"/>
                  <a:ext cx="457200" cy="3190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urier" charset="0"/>
                      <a:cs typeface="Arial" pitchFamily="34" charset="0"/>
                    </a:rPr>
                    <a:t>a</a:t>
                  </a:r>
                  <a:r>
                    <a:rPr kumimoji="0" lang="en-US" sz="1100" b="0" i="0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rot="13636525" flipH="1" flipV="1">
                <a:off x="5084465" y="5315178"/>
                <a:ext cx="46038" cy="36671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 rot="2836525" flipH="1" flipV="1">
                <a:off x="7203552" y="2800955"/>
                <a:ext cx="46037" cy="36671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0075884"/>
                </p:ext>
              </p:extLst>
            </p:nvPr>
          </p:nvGraphicFramePr>
          <p:xfrm>
            <a:off x="5994400" y="3416300"/>
            <a:ext cx="1778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80" name="Equation" r:id="rId30" imgW="177480" imgH="241200" progId="Equation.DSMT4">
                    <p:embed/>
                  </p:oleObj>
                </mc:Choice>
                <mc:Fallback>
                  <p:oleObj name="Equation" r:id="rId30" imgW="1774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5994400" y="3416300"/>
                          <a:ext cx="1778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0" name="Slide Number Placeholder 430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22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rot="20957087" flipV="1">
            <a:off x="4756698" y="2658273"/>
            <a:ext cx="3784304" cy="3087013"/>
          </a:xfrm>
          <a:prstGeom prst="line">
            <a:avLst/>
          </a:prstGeom>
          <a:noFill/>
          <a:ln w="1587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Let us now use the D-H parameters from the link table to construct the homogeneous matrices which will relate one link coordinate frame to the next.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0991"/>
              </p:ext>
            </p:extLst>
          </p:nvPr>
        </p:nvGraphicFramePr>
        <p:xfrm>
          <a:off x="1219200" y="1828800"/>
          <a:ext cx="556254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7" name="Equation" r:id="rId4" imgW="3708360" imgH="914400" progId="Equation.DSMT4">
                  <p:embed/>
                </p:oleObj>
              </mc:Choice>
              <mc:Fallback>
                <p:oleObj name="Equation" r:id="rId4" imgW="3708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828800"/>
                        <a:ext cx="556254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45970"/>
              </p:ext>
            </p:extLst>
          </p:nvPr>
        </p:nvGraphicFramePr>
        <p:xfrm>
          <a:off x="1295400" y="3276600"/>
          <a:ext cx="63622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8" name="Equation" r:id="rId6" imgW="4241520" imgH="914400" progId="Equation.DSMT4">
                  <p:embed/>
                </p:oleObj>
              </mc:Choice>
              <mc:Fallback>
                <p:oleObj name="Equation" r:id="rId6" imgW="42415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3276600"/>
                        <a:ext cx="636228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596747"/>
              </p:ext>
            </p:extLst>
          </p:nvPr>
        </p:nvGraphicFramePr>
        <p:xfrm>
          <a:off x="1295400" y="4724400"/>
          <a:ext cx="63622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9" name="Equation" r:id="rId8" imgW="4241520" imgH="914400" progId="Equation.DSMT4">
                  <p:embed/>
                </p:oleObj>
              </mc:Choice>
              <mc:Fallback>
                <p:oleObj name="Equation" r:id="rId8" imgW="42415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4724400"/>
                        <a:ext cx="636228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23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2000" dirty="0"/>
                  <a:t>Therefore, we can now compute the coordinates of the gripper (frame {4}) as seen from the base or reference </a:t>
                </a:r>
                <a:r>
                  <a:rPr lang="en-US" sz="2000" dirty="0" smtClean="0"/>
                  <a:t>frame (</a:t>
                </a:r>
                <a:r>
                  <a:rPr lang="en-US" sz="2000" dirty="0"/>
                  <a:t>frame {0</a:t>
                </a:r>
                <a:r>
                  <a:rPr lang="en-US" sz="2000" dirty="0" smtClean="0"/>
                  <a:t>}), </a:t>
                </a:r>
                <a:r>
                  <a:rPr lang="en-US" sz="2000" dirty="0"/>
                  <a:t>in terms of the 3 joint variables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2000" b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(3.2)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78623"/>
              </p:ext>
            </p:extLst>
          </p:nvPr>
        </p:nvGraphicFramePr>
        <p:xfrm>
          <a:off x="1447800" y="1143000"/>
          <a:ext cx="466722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3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1143000"/>
                        <a:ext cx="466722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88361"/>
              </p:ext>
            </p:extLst>
          </p:nvPr>
        </p:nvGraphicFramePr>
        <p:xfrm>
          <a:off x="1676400" y="3733800"/>
          <a:ext cx="146664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4" name="Equation" r:id="rId7" imgW="977760" imgH="241200" progId="Equation.DSMT4">
                  <p:embed/>
                </p:oleObj>
              </mc:Choice>
              <mc:Fallback>
                <p:oleObj name="Equation" r:id="rId7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6400" y="3733800"/>
                        <a:ext cx="146664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09332"/>
              </p:ext>
            </p:extLst>
          </p:nvPr>
        </p:nvGraphicFramePr>
        <p:xfrm>
          <a:off x="1895475" y="4114800"/>
          <a:ext cx="53911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5" name="Equation" r:id="rId9" imgW="3593880" imgH="1066680" progId="Equation.DSMT4">
                  <p:embed/>
                </p:oleObj>
              </mc:Choice>
              <mc:Fallback>
                <p:oleObj name="Equation" r:id="rId9" imgW="35938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5475" y="4114800"/>
                        <a:ext cx="539115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24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To solve the forward kinematics problem we would like to attach a virtual coordinate system to each and every link of the manipulator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For reference purposes we may also place frames on the robot's stationary base and out at the gripper (or tool-tip). </a:t>
            </a:r>
            <a:endParaRPr lang="en-US" sz="2000" dirty="0" smtClean="0"/>
          </a:p>
          <a:p>
            <a:r>
              <a:rPr lang="en-US" sz="2000" dirty="0" smtClean="0"/>
              <a:t>Recalling </a:t>
            </a:r>
            <a:r>
              <a:rPr lang="en-US" sz="2000" dirty="0"/>
              <a:t>that an arbitrarily located coordinate frame requires 6-parameters to uniquely describe its pose, it seems counter-intuitive that we will now proceed to use only 4-parameters (the justification for this will follow). </a:t>
            </a:r>
            <a:endParaRPr lang="en-US" sz="2000" dirty="0" smtClean="0"/>
          </a:p>
          <a:p>
            <a:r>
              <a:rPr lang="en-US" sz="2000" dirty="0"/>
              <a:t>There exist many approaches to this problem, however, herein we will employ the so-called </a:t>
            </a:r>
            <a:r>
              <a:rPr lang="en-US" sz="2000" u="sng" dirty="0"/>
              <a:t>modified</a:t>
            </a:r>
            <a:r>
              <a:rPr lang="en-US" sz="2000" dirty="0"/>
              <a:t> </a:t>
            </a:r>
            <a:r>
              <a:rPr lang="en-US" sz="2000" dirty="0" err="1"/>
              <a:t>Denavit-Hartenburg</a:t>
            </a:r>
            <a:r>
              <a:rPr lang="en-US" sz="2000" dirty="0"/>
              <a:t> </a:t>
            </a:r>
            <a:r>
              <a:rPr lang="en-US" sz="2000" dirty="0" smtClean="0"/>
              <a:t>approach</a:t>
            </a:r>
            <a:r>
              <a:rPr lang="en-US" sz="20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4572000"/>
            <a:ext cx="45720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NOTE</a:t>
            </a:r>
            <a:r>
              <a:rPr lang="en-US" sz="2400" dirty="0" smtClean="0"/>
              <a:t>: Be careful as some other textbooks use the </a:t>
            </a:r>
            <a:r>
              <a:rPr lang="en-US" sz="2400" dirty="0"/>
              <a:t>standard </a:t>
            </a:r>
            <a:r>
              <a:rPr lang="en-US" sz="2400" dirty="0" err="1" smtClean="0"/>
              <a:t>Denavit-Hartenburg</a:t>
            </a:r>
            <a:r>
              <a:rPr lang="en-US" sz="2400" dirty="0" smtClean="0"/>
              <a:t> notation!!!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3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</a:t>
            </a:r>
            <a:r>
              <a:rPr lang="en-US" dirty="0"/>
              <a:t>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following figure illustrates the four D-H parameters: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2715"/>
            <a:ext cx="5087656" cy="48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8" y="1609542"/>
            <a:ext cx="4327715" cy="46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70048"/>
              </p:ext>
            </p:extLst>
          </p:nvPr>
        </p:nvGraphicFramePr>
        <p:xfrm>
          <a:off x="2362200" y="5993778"/>
          <a:ext cx="2793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3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93778"/>
                        <a:ext cx="2793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715000"/>
            <a:ext cx="96051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link twist</a:t>
            </a:r>
          </a:p>
        </p:txBody>
      </p:sp>
      <p:sp>
        <p:nvSpPr>
          <p:cNvPr id="11" name="TextBox 10"/>
          <p:cNvSpPr txBox="1"/>
          <p:nvPr/>
        </p:nvSpPr>
        <p:spPr>
          <a:xfrm rot="21395625">
            <a:off x="3658459" y="4876800"/>
            <a:ext cx="11112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link length</a:t>
            </a:r>
          </a:p>
        </p:txBody>
      </p:sp>
      <p:sp>
        <p:nvSpPr>
          <p:cNvPr id="13" name="TextBox 12"/>
          <p:cNvSpPr txBox="1"/>
          <p:nvPr/>
        </p:nvSpPr>
        <p:spPr>
          <a:xfrm rot="3188679">
            <a:off x="4771421" y="3222406"/>
            <a:ext cx="10775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link </a:t>
            </a:r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300000">
            <a:off x="5792872" y="4111199"/>
            <a:ext cx="11859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Joint angle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2533275" y="2111948"/>
            <a:ext cx="72167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en-US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i-1</a:t>
            </a:r>
            <a:endParaRPr lang="en-US" sz="1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6337180">
            <a:off x="5788152" y="1500670"/>
            <a:ext cx="56938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en-US" sz="1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4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u="sng" dirty="0" smtClean="0"/>
                  <a:t>link </a:t>
                </a:r>
                <a:r>
                  <a:rPr lang="en-US" sz="2000" u="sng" dirty="0"/>
                  <a:t>twist</a:t>
                </a:r>
                <a:r>
                  <a:rPr lang="en-US" sz="2000" u="sng" dirty="0" smtClean="0"/>
                  <a:t>:</a:t>
                </a:r>
              </a:p>
              <a:p>
                <a:pPr marL="594360" lvl="2" indent="0">
                  <a:buNone/>
                </a:pPr>
                <a:r>
                  <a:rPr lang="en-US" sz="2000" dirty="0"/>
                  <a:t>Consider a plane whose normal is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 baseline="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 b="0" i="0" baseline="0">
                            <a:latin typeface="Cambria Math"/>
                          </a:rPr>
                          <m:t>i</m:t>
                        </m:r>
                        <m:r>
                          <a:rPr lang="en-US" sz="2000" b="0" i="0" baseline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b="0" i="0" baseline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(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), project both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and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onto this plane, then the angle from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to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(in the right hand sense). </a:t>
                </a:r>
                <a:r>
                  <a:rPr lang="en-US" sz="2000" dirty="0" smtClean="0"/>
                  <a:t>If </a:t>
                </a:r>
                <a:r>
                  <a:rPr lang="en-US" sz="2000" dirty="0"/>
                  <a:t>both axes </a:t>
                </a:r>
                <a:r>
                  <a:rPr lang="en-US" sz="2000" dirty="0" smtClean="0"/>
                  <a:t>intersect, </a:t>
                </a:r>
                <a:r>
                  <a:rPr lang="en-US" sz="2000" dirty="0"/>
                  <a:t>then the 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is undefined. (Intuitively, translate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to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is the angle between them</a:t>
                </a:r>
                <a:r>
                  <a:rPr lang="en-US" sz="2000" dirty="0" smtClean="0"/>
                  <a:t>).</a:t>
                </a:r>
              </a:p>
              <a:p>
                <a:r>
                  <a:rPr lang="en-US" sz="2000" u="sng" dirty="0"/>
                  <a:t>link length:</a:t>
                </a:r>
              </a:p>
              <a:p>
                <a:pPr marL="594360" lvl="2" indent="0">
                  <a:buNone/>
                </a:pPr>
                <a:r>
                  <a:rPr lang="en-US" sz="2000" dirty="0"/>
                  <a:t>The length along the line which is mutually perpendicular to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and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.  Assuming that they are not parallel, then the points of intersection on both axes are unique. (Intuitively, think of expanding a cylinder centered around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, draw the radius to the point when it just touches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).</a:t>
                </a:r>
              </a:p>
              <a:p>
                <a:r>
                  <a:rPr lang="en-US" sz="2000" u="sng" dirty="0" smtClean="0"/>
                  <a:t>link </a:t>
                </a:r>
                <a:r>
                  <a:rPr lang="en-US" sz="2000" u="sng" dirty="0"/>
                  <a:t>offset</a:t>
                </a:r>
                <a:r>
                  <a:rPr lang="en-US" sz="2000" u="sng" dirty="0" smtClean="0"/>
                  <a:t>:</a:t>
                </a:r>
              </a:p>
              <a:p>
                <a:pPr marL="594360" lvl="2" indent="0">
                  <a:buNone/>
                </a:pPr>
                <a:r>
                  <a:rPr lang="en-US" sz="2000" dirty="0"/>
                  <a:t>Consider the point on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meets it and also the point </a:t>
                </a: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  </a:t>
                </a:r>
                <a:r>
                  <a:rPr lang="en-US" sz="2000" dirty="0"/>
                  <a:t>intersects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signed distance along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is known as the link offset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u="sng" dirty="0"/>
                  <a:t>joint angle:</a:t>
                </a:r>
              </a:p>
              <a:p>
                <a:pPr marL="594360" lvl="2" indent="0">
                  <a:buNone/>
                </a:pPr>
                <a:r>
                  <a:rPr lang="en-US" sz="2000" dirty="0"/>
                  <a:t>This is the angle formed between an extension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and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about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. (Right hand rule, thumb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, rotate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a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  <a:p>
                <a:pPr marL="594360" lvl="2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838200"/>
                <a:ext cx="8686800" cy="5562600"/>
              </a:xfrm>
              <a:blipFill rotWithShape="1">
                <a:blip r:embed="rId4"/>
                <a:stretch>
                  <a:fillRect t="-1096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461150"/>
              </p:ext>
            </p:extLst>
          </p:nvPr>
        </p:nvGraphicFramePr>
        <p:xfrm>
          <a:off x="381000" y="2895600"/>
          <a:ext cx="39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1"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895600"/>
                        <a:ext cx="399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13511"/>
              </p:ext>
            </p:extLst>
          </p:nvPr>
        </p:nvGraphicFramePr>
        <p:xfrm>
          <a:off x="381000" y="1219200"/>
          <a:ext cx="4190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" name="Equation" r:id="rId7" imgW="279360" imgH="228600" progId="Equation.DSMT4">
                  <p:embed/>
                </p:oleObj>
              </mc:Choice>
              <mc:Fallback>
                <p:oleObj name="Equation" r:id="rId7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1219200"/>
                        <a:ext cx="4190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22992"/>
              </p:ext>
            </p:extLst>
          </p:nvPr>
        </p:nvGraphicFramePr>
        <p:xfrm>
          <a:off x="381000" y="4343400"/>
          <a:ext cx="2856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4343400"/>
                        <a:ext cx="2856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5000" y="4003804"/>
                <a:ext cx="4619150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If the link is prismatic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is the joint variable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03804"/>
                <a:ext cx="4619150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053" t="-6349" r="-13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5000" y="5181600"/>
                <a:ext cx="4532651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If the link is revolute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is the joint variable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81600"/>
                <a:ext cx="4532651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072" t="-6250" r="-13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8699"/>
              </p:ext>
            </p:extLst>
          </p:nvPr>
        </p:nvGraphicFramePr>
        <p:xfrm>
          <a:off x="381000" y="5562600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247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5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These four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) constitute the four (modified) </a:t>
                </a:r>
                <a:r>
                  <a:rPr lang="en-US" sz="2000" dirty="0" err="1"/>
                  <a:t>Denavit-Hartenberg</a:t>
                </a:r>
                <a:r>
                  <a:rPr lang="en-US" sz="2000" dirty="0"/>
                  <a:t> parameters.</a:t>
                </a:r>
              </a:p>
              <a:p>
                <a:r>
                  <a:rPr lang="en-US" sz="2000" dirty="0"/>
                  <a:t>Having discussed the D-H parameters it is still intuitive to think in terms of transformations between coordinate frames. Thus, we need to select a convention to affix coordinate frames to links.</a:t>
                </a:r>
              </a:p>
              <a:p>
                <a:r>
                  <a:rPr lang="en-US" sz="2000" dirty="0" smtClean="0"/>
                  <a:t>Consider </a:t>
                </a:r>
                <a:r>
                  <a:rPr lang="en-US" sz="2000" dirty="0"/>
                  <a:t>the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to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880110" lvl="1" indent="-514350">
                  <a:buSzPct val="100000"/>
                  <a:buFont typeface="+mj-lt"/>
                  <a:buAutoNum type="romanLcPeriod"/>
                </a:pPr>
                <a:r>
                  <a:rPr lang="en-US" sz="2000" dirty="0" smtClean="0"/>
                  <a:t>Identify the joint axes and draw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 smtClean="0"/>
                  <a:t> lines along them.</a:t>
                </a:r>
              </a:p>
              <a:p>
                <a:pPr marL="880110" lvl="1" indent="-514350">
                  <a:buSzPct val="100000"/>
                  <a:buFont typeface="+mj-lt"/>
                  <a:buAutoNum type="romanLcPeriod"/>
                </a:pPr>
                <a:r>
                  <a:rPr lang="en-US" sz="2000" dirty="0"/>
                  <a:t>Assign the link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) coordinate frame origin at the point along the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where the mutual perpendicular (between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 and axis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) meets it</a:t>
                </a:r>
                <a:r>
                  <a:rPr lang="en-US" sz="2000" dirty="0" smtClean="0"/>
                  <a:t>.</a:t>
                </a:r>
              </a:p>
              <a:p>
                <a:pPr marL="880110" lvl="1" indent="-514350">
                  <a:buSzPct val="100000"/>
                  <a:buFont typeface="+mj-lt"/>
                  <a:buAutoNum type="romanLcPeriod"/>
                </a:pPr>
                <a:r>
                  <a:rPr lang="en-US" sz="2000" dirty="0"/>
                  <a:t>Assign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direction along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𝑖</m:t>
                    </m:r>
                    <m:r>
                      <a:rPr lang="en-US" sz="200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axis</a:t>
                </a:r>
                <a:r>
                  <a:rPr lang="en-US" sz="2000" dirty="0" smtClean="0"/>
                  <a:t>.</a:t>
                </a:r>
              </a:p>
              <a:p>
                <a:pPr marL="880110" lvl="1" indent="-514350">
                  <a:buSzPct val="100000"/>
                  <a:buFont typeface="+mj-lt"/>
                  <a:buAutoNum type="romanLcPeriod"/>
                </a:pPr>
                <a:r>
                  <a:rPr lang="en-US" sz="2000" dirty="0"/>
                  <a:t>Assign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axis along the mutual perpendicular,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880110" lvl="1" indent="-514350">
                  <a:buSzPct val="100000"/>
                  <a:buFont typeface="+mj-lt"/>
                  <a:buAutoNum type="romanLcPeriod"/>
                </a:pPr>
                <a:r>
                  <a:rPr lang="en-US" sz="2000" dirty="0"/>
                  <a:t>Include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axis to complete the coordinate system</a:t>
                </a:r>
                <a:r>
                  <a:rPr lang="en-US" sz="2000" dirty="0" smtClean="0"/>
                  <a:t>.</a:t>
                </a:r>
              </a:p>
              <a:p>
                <a:pPr marL="880110" lvl="1" indent="-514350">
                  <a:buSzPct val="100000"/>
                  <a:buFont typeface="+mj-lt"/>
                  <a:buAutoNum type="romanLcPeriod"/>
                </a:pPr>
                <a:r>
                  <a:rPr lang="en-US" sz="2000" dirty="0"/>
                  <a:t>Add a base frame {0} and a tool frame (if desired).</a:t>
                </a:r>
              </a:p>
              <a:p>
                <a:pPr marL="880110" lvl="1" indent="-514350">
                  <a:buSzPct val="100000"/>
                  <a:buFont typeface="+mj-lt"/>
                  <a:buAutoNum type="romanLcPeriod"/>
                </a:pPr>
                <a:endParaRPr lang="en-US" sz="2000" dirty="0" smtClean="0"/>
              </a:p>
              <a:p>
                <a:pPr marL="880110" lvl="1" indent="-514350">
                  <a:buAutoNum type="romanLcPeriod"/>
                </a:pPr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  <a:blipFill rotWithShape="1">
                <a:blip r:embed="rId3"/>
                <a:stretch>
                  <a:fillRect t="-580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6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As a simplifying convention for the first (and last) links, we may wish to assign frame {0} to match frame {1} when the first joint variable is zero (i</a:t>
                </a:r>
                <a:r>
                  <a:rPr lang="en-US" sz="2000" i="1" dirty="0"/>
                  <a:t>.e</a:t>
                </a:r>
                <a:r>
                  <a:rPr lang="en-US" sz="2000" i="1" dirty="0" smtClean="0"/>
                  <a:t>.,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 or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3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746250"/>
            <a:ext cx="466248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98838" y="1828800"/>
            <a:ext cx="1325562" cy="304800"/>
          </a:xfrm>
          <a:prstGeom prst="rect">
            <a:avLst/>
          </a:prstGeom>
          <a:solidFill>
            <a:srgbClr val="C0C0C0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VRML Simulation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7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182543">
            <a:off x="4762325" y="387025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</a:rPr>
              <a:t>Link i-1</a:t>
            </a:r>
            <a:endParaRPr lang="en-US" i="1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929851">
            <a:off x="6133680" y="236499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00"/>
                </a:solidFill>
              </a:rPr>
              <a:t>Link </a:t>
            </a:r>
            <a:r>
              <a:rPr lang="en-US" i="1" dirty="0" err="1" smtClean="0">
                <a:solidFill>
                  <a:srgbClr val="00FF00"/>
                </a:solidFill>
              </a:rPr>
              <a:t>i</a:t>
            </a:r>
            <a:endParaRPr lang="en-US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We can now construct the homogeneous transformation matrix relating coordinate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frames {</a:t>
                </a:r>
                <a:r>
                  <a:rPr lang="en-US" sz="20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–</a:t>
                </a:r>
                <a:r>
                  <a:rPr lang="en-US" sz="2000" dirty="0">
                    <a:solidFill>
                      <a:srgbClr val="FF0000"/>
                    </a:solidFill>
                  </a:rPr>
                  <a:t>1} </a:t>
                </a:r>
                <a:r>
                  <a:rPr lang="en-US" sz="2000" dirty="0"/>
                  <a:t>and </a:t>
                </a:r>
                <a:r>
                  <a:rPr lang="en-US" sz="2000" dirty="0">
                    <a:solidFill>
                      <a:srgbClr val="00FF00"/>
                    </a:solidFill>
                  </a:rPr>
                  <a:t>{</a:t>
                </a:r>
                <a:r>
                  <a:rPr lang="en-US" sz="2000" i="1" dirty="0" err="1">
                    <a:solidFill>
                      <a:srgbClr val="00FF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srgbClr val="00FF00"/>
                    </a:solidFill>
                  </a:rPr>
                  <a:t>}</a:t>
                </a:r>
                <a:r>
                  <a:rPr lang="en-US" sz="2000" dirty="0"/>
                  <a:t>.  To describe </a:t>
                </a:r>
                <a:r>
                  <a:rPr lang="en-US" sz="2000" dirty="0">
                    <a:solidFill>
                      <a:srgbClr val="00FF00"/>
                    </a:solidFill>
                  </a:rPr>
                  <a:t>{</a:t>
                </a:r>
                <a:r>
                  <a:rPr lang="en-US" sz="2000" i="1" dirty="0" err="1">
                    <a:solidFill>
                      <a:srgbClr val="00FF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srgbClr val="00FF00"/>
                    </a:solidFill>
                  </a:rPr>
                  <a:t>}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as seen from </a:t>
                </a:r>
                <a:r>
                  <a:rPr lang="en-US" sz="2000" dirty="0">
                    <a:solidFill>
                      <a:srgbClr val="FF0000"/>
                    </a:solidFill>
                  </a:rPr>
                  <a:t>{</a:t>
                </a:r>
                <a:r>
                  <a:rPr lang="en-US" sz="20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–</a:t>
                </a:r>
                <a:r>
                  <a:rPr lang="en-US" sz="2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000" dirty="0" smtClean="0"/>
                  <a:t>:</a:t>
                </a:r>
              </a:p>
              <a:p>
                <a:pPr marL="777240" lvl="1" indent="-457200">
                  <a:buSzPct val="100000"/>
                  <a:buFont typeface="+mj-lt"/>
                  <a:buAutoNum type="arabicParenR"/>
                </a:pPr>
                <a:r>
                  <a:rPr lang="en-US" sz="2000" dirty="0" smtClean="0"/>
                  <a:t>Rotate </a:t>
                </a:r>
                <a:r>
                  <a:rPr lang="en-US" sz="2000" dirty="0"/>
                  <a:t>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777240" lvl="1" indent="-457200">
                  <a:buSzPct val="100000"/>
                  <a:buFont typeface="+mj-lt"/>
                  <a:buAutoNum type="arabicParenR"/>
                </a:pPr>
                <a:r>
                  <a:rPr lang="en-US" sz="2000" dirty="0" smtClean="0"/>
                  <a:t>Then</a:t>
                </a:r>
                <a:r>
                  <a:rPr lang="en-US" sz="2000" dirty="0"/>
                  <a:t>, translate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  <m:r>
                          <a:rPr lang="en-US" sz="200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777240" lvl="1" indent="-457200">
                  <a:buSzPct val="100000"/>
                  <a:buFont typeface="+mj-lt"/>
                  <a:buAutoNum type="arabicParenR"/>
                </a:pPr>
                <a:r>
                  <a:rPr lang="en-US" sz="2000" dirty="0" smtClean="0"/>
                  <a:t>Next</a:t>
                </a:r>
                <a:r>
                  <a:rPr lang="en-US" sz="2000" dirty="0"/>
                  <a:t>, rotate about the new z-axis (</a:t>
                </a:r>
                <a:r>
                  <a:rPr lang="en-US" sz="2000" dirty="0">
                    <a:solidFill>
                      <a:srgbClr val="0000FF"/>
                    </a:solidFill>
                  </a:rPr>
                  <a:t>axis </a:t>
                </a:r>
                <a:r>
                  <a:rPr lang="en-US" sz="2000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)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777240" lvl="1" indent="-457200">
                  <a:buSzPct val="100000"/>
                  <a:buFont typeface="+mj-lt"/>
                  <a:buAutoNum type="arabicParenR"/>
                </a:pPr>
                <a:r>
                  <a:rPr lang="en-US" sz="2000" dirty="0" smtClean="0"/>
                  <a:t>Finally</a:t>
                </a:r>
                <a:r>
                  <a:rPr lang="en-US" sz="2000" dirty="0"/>
                  <a:t>, translate along the new </a:t>
                </a:r>
                <a:r>
                  <a:rPr lang="en-US" sz="2000" i="1" dirty="0"/>
                  <a:t>z</a:t>
                </a:r>
                <a:r>
                  <a:rPr lang="en-US" sz="2000" dirty="0"/>
                  <a:t>-axis </a:t>
                </a:r>
                <a:r>
                  <a:rPr lang="en-US" sz="2000" dirty="0" smtClean="0"/>
                  <a:t>(</a:t>
                </a:r>
                <a:r>
                  <a:rPr lang="en-US" sz="2000" dirty="0">
                    <a:solidFill>
                      <a:srgbClr val="0000FF"/>
                    </a:solidFill>
                  </a:rPr>
                  <a:t>axis </a:t>
                </a:r>
                <a:r>
                  <a:rPr lang="en-US" sz="2000" i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 smtClean="0"/>
                  <a:t>) </a:t>
                </a:r>
                <a:r>
                  <a:rPr lang="en-US" sz="20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3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1818595"/>
            <a:ext cx="120157" cy="138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0" y="2122602"/>
            <a:ext cx="1912937" cy="77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Note that these are all relative type transformations!!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8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Forward Kinematics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11 Sept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Hence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(3.1)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3043"/>
              </p:ext>
            </p:extLst>
          </p:nvPr>
        </p:nvGraphicFramePr>
        <p:xfrm>
          <a:off x="1066800" y="1524000"/>
          <a:ext cx="25955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9" name="Equation" r:id="rId4" imgW="1854000" imgH="279360" progId="Equation.DSMT4">
                  <p:embed/>
                </p:oleObj>
              </mc:Choice>
              <mc:Fallback>
                <p:oleObj name="Equation" r:id="rId4" imgW="185400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25955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076843"/>
              </p:ext>
            </p:extLst>
          </p:nvPr>
        </p:nvGraphicFramePr>
        <p:xfrm>
          <a:off x="1371600" y="4876800"/>
          <a:ext cx="3271464" cy="14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" name="Equation" r:id="rId6" imgW="2336760" imgH="1015920" progId="Equation.DSMT4">
                  <p:embed/>
                </p:oleObj>
              </mc:Choice>
              <mc:Fallback>
                <p:oleObj name="Equation" r:id="rId6" imgW="23367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4876800"/>
                        <a:ext cx="3271464" cy="14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93199"/>
              </p:ext>
            </p:extLst>
          </p:nvPr>
        </p:nvGraphicFramePr>
        <p:xfrm>
          <a:off x="1371600" y="1981200"/>
          <a:ext cx="64198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" name="Equation" r:id="rId8" imgW="4584600" imgH="990360" progId="Equation.DSMT4">
                  <p:embed/>
                </p:oleObj>
              </mc:Choice>
              <mc:Fallback>
                <p:oleObj name="Equation" r:id="rId8" imgW="4584600" imgH="990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41985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442396"/>
              </p:ext>
            </p:extLst>
          </p:nvPr>
        </p:nvGraphicFramePr>
        <p:xfrm>
          <a:off x="1371600" y="3429000"/>
          <a:ext cx="396557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" name="Equation" r:id="rId10" imgW="2831760" imgH="990360" progId="Equation.DSMT4">
                  <p:embed/>
                </p:oleObj>
              </mc:Choice>
              <mc:Fallback>
                <p:oleObj name="Equation" r:id="rId10" imgW="2831760" imgH="990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00"/>
                        <a:ext cx="396557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9</a:t>
            </a:fld>
            <a:r>
              <a:rPr lang="en-US" sz="1200" smtClean="0">
                <a:solidFill>
                  <a:schemeClr val="tx2"/>
                </a:solidFill>
              </a:rPr>
              <a:t> /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AcademicPresentation3</Template>
  <TotalTime>0</TotalTime>
  <Words>2149</Words>
  <Application>Microsoft Office PowerPoint</Application>
  <PresentationFormat>On-screen Show (4:3)</PresentationFormat>
  <Paragraphs>421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Times New Roman</vt:lpstr>
      <vt:lpstr>Arial Unicode MS</vt:lpstr>
      <vt:lpstr>Courier</vt:lpstr>
      <vt:lpstr>Tw Cen MT</vt:lpstr>
      <vt:lpstr>Courier New</vt:lpstr>
      <vt:lpstr>Calibri</vt:lpstr>
      <vt:lpstr>Cambria Math</vt:lpstr>
      <vt:lpstr>Wingdings</vt:lpstr>
      <vt:lpstr>AcademicPresentation3</vt:lpstr>
      <vt:lpstr>Equation</vt:lpstr>
      <vt:lpstr>NMT EE 589 &amp; UNM ME 482/582 Robot Engineering</vt:lpstr>
      <vt:lpstr>Robot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  <vt:lpstr>3.1 Forward Kinematics</vt:lpstr>
    </vt:vector>
  </TitlesOfParts>
  <LinksUpToDate>false</LinksUpToDate>
  <SharedDoc>false</SharedDoc>
  <HyperlinkBase>http://geek.nmt.edu/~bruder/lectures/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2011-01-13T03:15:04Z</dcterms:created>
  <dcterms:modified xsi:type="dcterms:W3CDTF">2012-09-21T13:51:25Z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