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bookmarkIdSeed="2">
  <p:sldMasterIdLst>
    <p:sldMasterId id="2147483694" r:id="rId2"/>
  </p:sldMasterIdLst>
  <p:notesMasterIdLst>
    <p:notesMasterId r:id="rId24"/>
  </p:notesMasterIdLst>
  <p:sldIdLst>
    <p:sldId id="256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</p:sldIdLst>
  <p:sldSz cx="9144000" cy="6858000" type="screen4x3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ambria Math" pitchFamily="18" charset="0"/>
      <p:regular r:id="rId29"/>
    </p:embeddedFont>
    <p:embeddedFont>
      <p:font typeface="Arial Unicode MS" pitchFamily="34" charset="-128"/>
      <p:regular r:id="rId30"/>
    </p:embeddedFont>
    <p:embeddedFont>
      <p:font typeface="Tw Cen MT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WKdzD+YI0+z0I7gthMilQ==" hashData="5a17ahfxeBnXRgtY9q0uT/TOZb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9900"/>
    <a:srgbClr val="99CCFF"/>
    <a:srgbClr val="99FFCC"/>
    <a:srgbClr val="0066FF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3" autoAdjust="0"/>
    <p:restoredTop sz="94624" autoAdjust="0"/>
  </p:normalViewPr>
  <p:slideViewPr>
    <p:cSldViewPr>
      <p:cViewPr varScale="1">
        <p:scale>
          <a:sx n="89" d="100"/>
          <a:sy n="89" d="100"/>
        </p:scale>
        <p:origin x="-4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86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18" Type="http://schemas.openxmlformats.org/officeDocument/2006/relationships/image" Target="../media/image60.wmf"/><Relationship Id="rId3" Type="http://schemas.openxmlformats.org/officeDocument/2006/relationships/image" Target="../media/image45.wmf"/><Relationship Id="rId21" Type="http://schemas.openxmlformats.org/officeDocument/2006/relationships/image" Target="../media/image63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17" Type="http://schemas.openxmlformats.org/officeDocument/2006/relationships/image" Target="../media/image59.wmf"/><Relationship Id="rId2" Type="http://schemas.openxmlformats.org/officeDocument/2006/relationships/image" Target="../media/image44.wmf"/><Relationship Id="rId16" Type="http://schemas.openxmlformats.org/officeDocument/2006/relationships/image" Target="../media/image58.wmf"/><Relationship Id="rId20" Type="http://schemas.openxmlformats.org/officeDocument/2006/relationships/image" Target="../media/image62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57.wmf"/><Relationship Id="rId10" Type="http://schemas.openxmlformats.org/officeDocument/2006/relationships/image" Target="../media/image52.wmf"/><Relationship Id="rId19" Type="http://schemas.openxmlformats.org/officeDocument/2006/relationships/image" Target="../media/image61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Relationship Id="rId14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</a:t>
            </a:r>
            <a:r>
              <a:rPr lang="en-US" baseline="0" dirty="0" smtClean="0"/>
              <a:t> slide for courses, classes, lectures et 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28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58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04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32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17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2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04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10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57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6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35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5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0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8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27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7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65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62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0" y="4572000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mtClean="0"/>
              <a:t>Thur 20 Sept 2012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en-US" smtClean="0">
                <a:solidFill>
                  <a:schemeClr val="tx2"/>
                </a:solidFill>
              </a:rPr>
              <a:t>ME 482/582: Robotics Engineering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http://www.robotshop.com/content/images/learningcenter/robot-ar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000250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Thur 20 Sept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3800" y="76200"/>
            <a:ext cx="5181600" cy="457200"/>
          </a:xfrm>
          <a:prstGeom prst="rect">
            <a:avLst/>
          </a:prstGeom>
          <a:solidFill>
            <a:srgbClr val="99CCFF"/>
          </a:solidFill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600" y="76200"/>
            <a:ext cx="3383280" cy="457200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 smtClean="0"/>
              <a:t>3. Kinematics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9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15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idx="1"/>
          </p:nvPr>
        </p:nvSpPr>
        <p:spPr>
          <a:xfrm>
            <a:off x="457200" y="914400"/>
            <a:ext cx="832104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3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44157" y="548958"/>
            <a:ext cx="100584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828800" y="1676400"/>
            <a:ext cx="8153400" cy="4495800"/>
          </a:xfrm>
        </p:spPr>
        <p:txBody>
          <a:bodyPr/>
          <a:lstStyle>
            <a:lvl1pPr>
              <a:defRPr sz="2400" b="1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defRPr>
            </a:lvl1pPr>
            <a:lvl2pPr marL="640080" indent="-274320">
              <a:buFont typeface="Wingdings" pitchFamily="2" charset="2"/>
              <a:buChar char="Ø"/>
              <a:defRPr sz="2200">
                <a:latin typeface="Calibri" pitchFamily="34" charset="0"/>
                <a:cs typeface="Calibri" pitchFamily="34" charset="0"/>
              </a:defRPr>
            </a:lvl2pPr>
            <a:lvl3pPr marL="914400" indent="-228600">
              <a:buClrTx/>
              <a:buFont typeface="Wingdings" pitchFamily="2" charset="2"/>
              <a:buChar char=""/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371600" indent="-228600">
              <a:buClrTx/>
              <a:buFont typeface="Calibri" pitchFamily="34" charset="0"/>
              <a:buChar char="-"/>
              <a:defRPr sz="1800">
                <a:latin typeface="Times New Roman" pitchFamily="18" charset="0"/>
                <a:cs typeface="Times New Roman" pitchFamily="18" charset="0"/>
              </a:defRPr>
            </a:lvl4pPr>
            <a:lvl5pPr marL="1828800" indent="-228600">
              <a:buFont typeface="Wingdings" pitchFamily="2" charset="2"/>
              <a:buChar char="§"/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Thur 20 Sept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Thur 20 Sept 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32104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471160" y="6477000"/>
            <a:ext cx="18288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14600" y="6477000"/>
            <a:ext cx="271272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/>
          <a:lstStyle>
            <a:lvl1pPr algn="r"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43800" y="6477000"/>
            <a:ext cx="13716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 anchorCtr="0">
            <a:normAutofit/>
          </a:bodyPr>
          <a:lstStyle>
            <a:lvl1pPr algn="ctr">
              <a:defRPr sz="140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15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400" y="685800"/>
            <a:ext cx="8077200" cy="0"/>
          </a:xfrm>
          <a:prstGeom prst="line">
            <a:avLst/>
          </a:prstGeom>
          <a:ln w="50800" cap="sq" cmpd="tri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228600" y="6477000"/>
            <a:ext cx="20574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/>
          <a:lstStyle>
            <a:defPPr>
              <a:defRPr lang="en-US"/>
            </a:defPPr>
            <a:lvl1pPr marL="0" algn="r" defTabSz="914400" rtl="0" latinLnBrk="0">
              <a:defRPr sz="12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© 2011, Dr. Stephen Bruder</a:t>
            </a: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76200" y="62299"/>
            <a:ext cx="32004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5" r:id="rId2"/>
    <p:sldLayoutId id="2147483704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/>
  <p:txStyles>
    <p:titleStyle>
      <a:lvl1pPr algn="ctr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000FF"/>
        </a:buClr>
        <a:buSzPct val="60000"/>
        <a:buFont typeface="Wingdings" pitchFamily="2" charset="2"/>
        <a:buChar char="q"/>
        <a:defRPr sz="2800" b="1" kern="1200">
          <a:solidFill>
            <a:srgbClr val="0066FF"/>
          </a:solidFill>
          <a:effectLst/>
          <a:latin typeface="Calibri" pitchFamily="34" charset="0"/>
          <a:ea typeface="+mn-ea"/>
          <a:cs typeface="Calibri" pitchFamily="34" charset="0"/>
        </a:defRPr>
      </a:lvl1pPr>
      <a:lvl2pPr marL="640080" indent="-274320" algn="l" rtl="0" eaLnBrk="1" latinLnBrk="0" hangingPunct="1">
        <a:spcBef>
          <a:spcPts val="550"/>
        </a:spcBef>
        <a:buClrTx/>
        <a:buSzPct val="70000"/>
        <a:buFont typeface="Times New Roman" pitchFamily="18" charset="0"/>
        <a:buChar char="○"/>
        <a:defRPr sz="2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14400" indent="-228600" algn="l" rtl="0" eaLnBrk="1" latinLnBrk="0" hangingPunct="1">
        <a:spcBef>
          <a:spcPts val="500"/>
        </a:spcBef>
        <a:buClrTx/>
        <a:buSzPct val="75000"/>
        <a:buFont typeface="Wingdings" pitchFamily="2" charset="2"/>
        <a:buChar char="Ø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400"/>
        </a:spcBef>
        <a:buClrTx/>
        <a:buSzPct val="75000"/>
        <a:buFont typeface="Wingdings"/>
        <a:buChar char="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400"/>
        </a:spcBef>
        <a:buClrTx/>
        <a:buSzPct val="65000"/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9.wmf"/><Relationship Id="rId26" Type="http://schemas.openxmlformats.org/officeDocument/2006/relationships/oleObject" Target="../embeddings/oleObject46.bin"/><Relationship Id="rId39" Type="http://schemas.openxmlformats.org/officeDocument/2006/relationships/image" Target="../media/image59.w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43.bin"/><Relationship Id="rId34" Type="http://schemas.openxmlformats.org/officeDocument/2006/relationships/oleObject" Target="../embeddings/oleObject50.bin"/><Relationship Id="rId42" Type="http://schemas.openxmlformats.org/officeDocument/2006/relationships/oleObject" Target="../embeddings/oleObject54.bin"/><Relationship Id="rId47" Type="http://schemas.openxmlformats.org/officeDocument/2006/relationships/image" Target="../media/image63.wmf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33" Type="http://schemas.openxmlformats.org/officeDocument/2006/relationships/image" Target="../media/image56.wmf"/><Relationship Id="rId38" Type="http://schemas.openxmlformats.org/officeDocument/2006/relationships/oleObject" Target="../embeddings/oleObject52.bin"/><Relationship Id="rId46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29" Type="http://schemas.openxmlformats.org/officeDocument/2006/relationships/image" Target="../media/image54.wmf"/><Relationship Id="rId41" Type="http://schemas.openxmlformats.org/officeDocument/2006/relationships/image" Target="../media/image6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52.wmf"/><Relationship Id="rId32" Type="http://schemas.openxmlformats.org/officeDocument/2006/relationships/oleObject" Target="../embeddings/oleObject49.bin"/><Relationship Id="rId37" Type="http://schemas.openxmlformats.org/officeDocument/2006/relationships/image" Target="../media/image58.wmf"/><Relationship Id="rId40" Type="http://schemas.openxmlformats.org/officeDocument/2006/relationships/oleObject" Target="../embeddings/oleObject53.bin"/><Relationship Id="rId45" Type="http://schemas.openxmlformats.org/officeDocument/2006/relationships/image" Target="../media/image62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oleObject" Target="../embeddings/oleObject47.bin"/><Relationship Id="rId36" Type="http://schemas.openxmlformats.org/officeDocument/2006/relationships/oleObject" Target="../embeddings/oleObject51.bin"/><Relationship Id="rId49" Type="http://schemas.openxmlformats.org/officeDocument/2006/relationships/image" Target="../media/image6.png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42.bin"/><Relationship Id="rId31" Type="http://schemas.openxmlformats.org/officeDocument/2006/relationships/image" Target="../media/image55.wmf"/><Relationship Id="rId44" Type="http://schemas.openxmlformats.org/officeDocument/2006/relationships/oleObject" Target="../embeddings/oleObject55.bin"/><Relationship Id="rId4" Type="http://schemas.openxmlformats.org/officeDocument/2006/relationships/image" Target="../media/image119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7.wmf"/><Relationship Id="rId22" Type="http://schemas.openxmlformats.org/officeDocument/2006/relationships/image" Target="../media/image51.wmf"/><Relationship Id="rId27" Type="http://schemas.openxmlformats.org/officeDocument/2006/relationships/image" Target="../media/image53.wmf"/><Relationship Id="rId30" Type="http://schemas.openxmlformats.org/officeDocument/2006/relationships/oleObject" Target="../embeddings/oleObject48.bin"/><Relationship Id="rId35" Type="http://schemas.openxmlformats.org/officeDocument/2006/relationships/image" Target="../media/image57.wmf"/><Relationship Id="rId43" Type="http://schemas.openxmlformats.org/officeDocument/2006/relationships/image" Target="../media/image61.wmf"/><Relationship Id="rId48" Type="http://schemas.openxmlformats.org/officeDocument/2006/relationships/hyperlink" Target="../web_page/lectures/VRML%20files/example3_Lynxarm.wrl" TargetMode="External"/><Relationship Id="rId8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hyperlink" Target="../handouts/inv_kin_table.pdf" TargetMode="External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70.wmf"/><Relationship Id="rId4" Type="http://schemas.openxmlformats.org/officeDocument/2006/relationships/image" Target="../media/image72.png"/><Relationship Id="rId9" Type="http://schemas.openxmlformats.org/officeDocument/2006/relationships/oleObject" Target="../embeddings/oleObject6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75.wmf"/><Relationship Id="rId4" Type="http://schemas.openxmlformats.org/officeDocument/2006/relationships/image" Target="../media/image78.png"/><Relationship Id="rId9" Type="http://schemas.openxmlformats.org/officeDocument/2006/relationships/oleObject" Target="../embeddings/oleObject6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83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79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86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7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83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89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89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92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9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xmotio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VRML%20files/example3_Lynxarm.wr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95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97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9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00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102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0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2.wmf"/><Relationship Id="rId25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10.bin"/><Relationship Id="rId5" Type="http://schemas.openxmlformats.org/officeDocument/2006/relationships/image" Target="../media/image68.png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3.wmf"/><Relationship Id="rId4" Type="http://schemas.openxmlformats.org/officeDocument/2006/relationships/hyperlink" Target="../handouts/LynxMotion%20example.pdf" TargetMode="External"/><Relationship Id="rId9" Type="http://schemas.openxmlformats.org/officeDocument/2006/relationships/image" Target="../media/image8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.wmf"/><Relationship Id="rId4" Type="http://schemas.openxmlformats.org/officeDocument/2006/relationships/image" Target="../media/image73.png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3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2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2.wmf"/><Relationship Id="rId4" Type="http://schemas.openxmlformats.org/officeDocument/2006/relationships/image" Target="../media/image89.png"/><Relationship Id="rId9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6.wmf"/><Relationship Id="rId4" Type="http://schemas.openxmlformats.org/officeDocument/2006/relationships/image" Target="../media/image94.png"/><Relationship Id="rId9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8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324600" cy="685800"/>
          </a:xfrm>
        </p:spPr>
        <p:txBody>
          <a:bodyPr>
            <a:normAutofit fontScale="92500" lnSpcReduction="20000"/>
          </a:bodyPr>
          <a:lstStyle/>
          <a:p>
            <a:pPr lvl="0" algn="r"/>
            <a:r>
              <a:rPr lang="en-US" dirty="0"/>
              <a:t>Dr. Stephen Bruder</a:t>
            </a:r>
            <a:br>
              <a:rPr lang="en-US" dirty="0"/>
            </a:br>
            <a:r>
              <a:rPr lang="en-US" dirty="0"/>
              <a:t>NMT EE 589 &amp; UNM ME 482/582</a:t>
            </a:r>
          </a:p>
        </p:txBody>
      </p:sp>
      <p:sp>
        <p:nvSpPr>
          <p:cNvPr id="6" name="Rectang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4572000" cy="11430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NMT EE 589 &amp; UNM ME 482/582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Robot Engineering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3.3 Simplifying the Starting Equations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5334000"/>
          </a:xfrm>
        </p:spPr>
        <p:txBody>
          <a:bodyPr>
            <a:normAutofit/>
          </a:bodyPr>
          <a:lstStyle/>
          <a:p>
            <a:r>
              <a:rPr lang="en-CA" sz="2000" dirty="0"/>
              <a:t>The resulting redundancy in the inverse kinematics can be seen by looking at the geometry of the arm (sketched with links 2 and 3 of differing lengths for emphasis</a:t>
            </a:r>
            <a:r>
              <a:rPr lang="en-CA" sz="2000" dirty="0" smtClean="0"/>
              <a:t>).</a:t>
            </a:r>
          </a:p>
          <a:p>
            <a:endParaRPr lang="en-CA" sz="2000" dirty="0"/>
          </a:p>
          <a:p>
            <a:endParaRPr lang="en-CA" sz="2000" dirty="0" smtClean="0"/>
          </a:p>
          <a:p>
            <a:endParaRPr lang="en-CA" sz="2000" dirty="0"/>
          </a:p>
          <a:p>
            <a:endParaRPr lang="en-CA" sz="2000" dirty="0" smtClean="0"/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000" dirty="0" smtClean="0"/>
          </a:p>
          <a:p>
            <a:endParaRPr lang="en-CA" sz="2000" dirty="0" smtClean="0"/>
          </a:p>
          <a:p>
            <a:r>
              <a:rPr lang="en-CA" sz="2000" dirty="0" smtClean="0"/>
              <a:t>These </a:t>
            </a:r>
            <a:r>
              <a:rPr lang="en-CA" sz="2000" dirty="0"/>
              <a:t>two arm configurations are commonly referred to as the “elbow-up” and “elbow-down” configurations.</a:t>
            </a:r>
            <a:endParaRPr lang="en-US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0873"/>
            <a:ext cx="7846232" cy="3026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10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3.3 Simplifying the Starting Equations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2400" dirty="0">
                    <a:solidFill>
                      <a:srgbClr val="FF00FF"/>
                    </a:solidFill>
                  </a:rPr>
                  <a:t>Test the four inverse kinematic solutions</a:t>
                </a:r>
                <a:r>
                  <a:rPr lang="en-CA" sz="2400" dirty="0" smtClean="0">
                    <a:solidFill>
                      <a:srgbClr val="FF00FF"/>
                    </a:solidFill>
                  </a:rPr>
                  <a:t>:</a:t>
                </a:r>
              </a:p>
              <a:p>
                <a:r>
                  <a:rPr lang="en-CA" sz="2000" dirty="0"/>
                  <a:t>Choosing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=3</m:t>
                    </m:r>
                  </m:oMath>
                </a14:m>
                <a:r>
                  <a:rPr lang="en-CA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=2</m:t>
                    </m:r>
                  </m:oMath>
                </a14:m>
                <a:r>
                  <a:rPr lang="en-CA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=0.5</m:t>
                    </m:r>
                  </m:oMath>
                </a14:m>
                <a:r>
                  <a:rPr lang="en-CA"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/>
                          </a:rPr>
                          <m:t>30</m:t>
                        </m:r>
                      </m:e>
                      <m:sup>
                        <m:r>
                          <a:rPr lang="en-US" sz="2000"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CA" sz="2000" dirty="0"/>
                  <a:t> gives</a:t>
                </a:r>
                <a:endParaRPr lang="en-US" sz="20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l="-1123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253838"/>
              </p:ext>
            </p:extLst>
          </p:nvPr>
        </p:nvGraphicFramePr>
        <p:xfrm>
          <a:off x="457200" y="2286000"/>
          <a:ext cx="5181602" cy="2743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26292"/>
                <a:gridCol w="1089486"/>
                <a:gridCol w="996242"/>
                <a:gridCol w="996242"/>
                <a:gridCol w="97334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Inverse Kinematics Solution Set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tx1"/>
                          </a:solidFill>
                          <a:effectLst/>
                        </a:rPr>
                        <a:t>Solution 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tx1"/>
                          </a:solidFill>
                          <a:effectLst/>
                        </a:rPr>
                        <a:t>Solution 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Solution 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Solution 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406092"/>
              </p:ext>
            </p:extLst>
          </p:nvPr>
        </p:nvGraphicFramePr>
        <p:xfrm>
          <a:off x="2057400" y="2814104"/>
          <a:ext cx="228501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2" name="Equation" r:id="rId5" imgW="152334" imgH="228501" progId="Equation.DSMT4">
                  <p:embed/>
                </p:oleObj>
              </mc:Choice>
              <mc:Fallback>
                <p:oleObj name="Equation" r:id="rId5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4104"/>
                        <a:ext cx="228501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80221"/>
              </p:ext>
            </p:extLst>
          </p:nvPr>
        </p:nvGraphicFramePr>
        <p:xfrm>
          <a:off x="3048000" y="2819400"/>
          <a:ext cx="247542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3" name="Equation" r:id="rId7" imgW="165028" imgH="228501" progId="Equation.DSMT4">
                  <p:embed/>
                </p:oleObj>
              </mc:Choice>
              <mc:Fallback>
                <p:oleObj name="Equation" r:id="rId7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19400"/>
                        <a:ext cx="247542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411501"/>
              </p:ext>
            </p:extLst>
          </p:nvPr>
        </p:nvGraphicFramePr>
        <p:xfrm>
          <a:off x="1914525" y="3276600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4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3276600"/>
                        <a:ext cx="533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581016"/>
              </p:ext>
            </p:extLst>
          </p:nvPr>
        </p:nvGraphicFramePr>
        <p:xfrm>
          <a:off x="2857500" y="3276600"/>
          <a:ext cx="647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5" name="Equation" r:id="rId11" imgW="431640" imgH="203040" progId="Equation.DSMT4">
                  <p:embed/>
                </p:oleObj>
              </mc:Choice>
              <mc:Fallback>
                <p:oleObj name="Equation" r:id="rId11" imgW="43164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276600"/>
                        <a:ext cx="647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613885"/>
              </p:ext>
            </p:extLst>
          </p:nvPr>
        </p:nvGraphicFramePr>
        <p:xfrm>
          <a:off x="1752600" y="4191000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6" name="Equation" r:id="rId13" imgW="507960" imgH="203040" progId="Equation.DSMT4">
                  <p:embed/>
                </p:oleObj>
              </mc:Choice>
              <mc:Fallback>
                <p:oleObj name="Equation" r:id="rId13" imgW="50796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91000"/>
                        <a:ext cx="762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012144"/>
              </p:ext>
            </p:extLst>
          </p:nvPr>
        </p:nvGraphicFramePr>
        <p:xfrm>
          <a:off x="2940050" y="3733800"/>
          <a:ext cx="514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7" name="Equation" r:id="rId15" imgW="342720" imgH="203040" progId="Equation.DSMT4">
                  <p:embed/>
                </p:oleObj>
              </mc:Choice>
              <mc:Fallback>
                <p:oleObj name="Equation" r:id="rId15" imgW="34272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3733800"/>
                        <a:ext cx="5143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004549"/>
              </p:ext>
            </p:extLst>
          </p:nvPr>
        </p:nvGraphicFramePr>
        <p:xfrm>
          <a:off x="4038600" y="2819400"/>
          <a:ext cx="247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8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19400"/>
                        <a:ext cx="2476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512754"/>
              </p:ext>
            </p:extLst>
          </p:nvPr>
        </p:nvGraphicFramePr>
        <p:xfrm>
          <a:off x="5029200" y="2819400"/>
          <a:ext cx="247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9" name="Equation" r:id="rId19" imgW="164880" imgH="228600" progId="Equation.DSMT4">
                  <p:embed/>
                </p:oleObj>
              </mc:Choice>
              <mc:Fallback>
                <p:oleObj name="Equation" r:id="rId19" imgW="16488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19400"/>
                        <a:ext cx="2476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556497"/>
              </p:ext>
            </p:extLst>
          </p:nvPr>
        </p:nvGraphicFramePr>
        <p:xfrm>
          <a:off x="1905000" y="3733800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0" name="Equation" r:id="rId21" imgW="355320" imgH="203040" progId="Equation.DSMT4">
                  <p:embed/>
                </p:oleObj>
              </mc:Choice>
              <mc:Fallback>
                <p:oleObj name="Equation" r:id="rId21" imgW="35532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733800"/>
                        <a:ext cx="533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0" y="0"/>
          <a:ext cx="5238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1" name="Equation" r:id="rId23" imgW="520474" imgH="241195" progId="Equation.DSMT4">
                  <p:embed/>
                </p:oleObj>
              </mc:Choice>
              <mc:Fallback>
                <p:oleObj name="Equation" r:id="rId23" imgW="520474" imgH="241195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238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52400" y="152400"/>
          <a:ext cx="5238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2" name="Equation" r:id="rId25" imgW="520474" imgH="241195" progId="Equation.DSMT4">
                  <p:embed/>
                </p:oleObj>
              </mc:Choice>
              <mc:Fallback>
                <p:oleObj name="Equation" r:id="rId25" imgW="520474" imgH="24119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5238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911319"/>
              </p:ext>
            </p:extLst>
          </p:nvPr>
        </p:nvGraphicFramePr>
        <p:xfrm>
          <a:off x="3981450" y="3276600"/>
          <a:ext cx="361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3" name="Equation" r:id="rId26" imgW="241200" imgH="203040" progId="Equation.DSMT4">
                  <p:embed/>
                </p:oleObj>
              </mc:Choice>
              <mc:Fallback>
                <p:oleObj name="Equation" r:id="rId26" imgW="24120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3276600"/>
                        <a:ext cx="361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282756"/>
              </p:ext>
            </p:extLst>
          </p:nvPr>
        </p:nvGraphicFramePr>
        <p:xfrm>
          <a:off x="4867275" y="3276600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4" name="Equation" r:id="rId28" imgW="355320" imgH="203040" progId="Equation.DSMT4">
                  <p:embed/>
                </p:oleObj>
              </mc:Choice>
              <mc:Fallback>
                <p:oleObj name="Equation" r:id="rId28" imgW="355320" imgH="203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3276600"/>
                        <a:ext cx="533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923260"/>
              </p:ext>
            </p:extLst>
          </p:nvPr>
        </p:nvGraphicFramePr>
        <p:xfrm>
          <a:off x="1752600" y="4648200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5" name="Equation" r:id="rId30" imgW="507960" imgH="203040" progId="Equation.DSMT4">
                  <p:embed/>
                </p:oleObj>
              </mc:Choice>
              <mc:Fallback>
                <p:oleObj name="Equation" r:id="rId30" imgW="50796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48200"/>
                        <a:ext cx="762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207713"/>
              </p:ext>
            </p:extLst>
          </p:nvPr>
        </p:nvGraphicFramePr>
        <p:xfrm>
          <a:off x="4027714" y="4191000"/>
          <a:ext cx="361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6" name="Equation" r:id="rId32" imgW="241200" imgH="203040" progId="Equation.DSMT4">
                  <p:embed/>
                </p:oleObj>
              </mc:Choice>
              <mc:Fallback>
                <p:oleObj name="Equation" r:id="rId32" imgW="241200" imgH="203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714" y="4191000"/>
                        <a:ext cx="361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600853"/>
              </p:ext>
            </p:extLst>
          </p:nvPr>
        </p:nvGraphicFramePr>
        <p:xfrm>
          <a:off x="3932464" y="3733800"/>
          <a:ext cx="476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7" name="Equation" r:id="rId34" imgW="317160" imgH="203040" progId="Equation.DSMT4">
                  <p:embed/>
                </p:oleObj>
              </mc:Choice>
              <mc:Fallback>
                <p:oleObj name="Equation" r:id="rId34" imgW="317160" imgH="203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464" y="3733800"/>
                        <a:ext cx="4762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070602"/>
              </p:ext>
            </p:extLst>
          </p:nvPr>
        </p:nvGraphicFramePr>
        <p:xfrm>
          <a:off x="3962400" y="4648200"/>
          <a:ext cx="476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8" name="Equation" r:id="rId36" imgW="317160" imgH="203040" progId="Equation.DSMT4">
                  <p:embed/>
                </p:oleObj>
              </mc:Choice>
              <mc:Fallback>
                <p:oleObj name="Equation" r:id="rId36" imgW="317160" imgH="203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48200"/>
                        <a:ext cx="4762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327669"/>
              </p:ext>
            </p:extLst>
          </p:nvPr>
        </p:nvGraphicFramePr>
        <p:xfrm>
          <a:off x="2884714" y="4191000"/>
          <a:ext cx="60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9" name="Equation" r:id="rId38" imgW="406080" imgH="203040" progId="Equation.DSMT4">
                  <p:embed/>
                </p:oleObj>
              </mc:Choice>
              <mc:Fallback>
                <p:oleObj name="Equation" r:id="rId38" imgW="4060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714" y="4191000"/>
                        <a:ext cx="609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730531"/>
              </p:ext>
            </p:extLst>
          </p:nvPr>
        </p:nvGraphicFramePr>
        <p:xfrm>
          <a:off x="2808288" y="4648200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0" name="Equation" r:id="rId40" imgW="507960" imgH="203040" progId="Equation.DSMT4">
                  <p:embed/>
                </p:oleObj>
              </mc:Choice>
              <mc:Fallback>
                <p:oleObj name="Equation" r:id="rId40" imgW="50796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4648200"/>
                        <a:ext cx="762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517545"/>
              </p:ext>
            </p:extLst>
          </p:nvPr>
        </p:nvGraphicFramePr>
        <p:xfrm>
          <a:off x="4904014" y="3733800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1" name="Equation" r:id="rId42" imgW="355320" imgH="203040" progId="Equation.DSMT4">
                  <p:embed/>
                </p:oleObj>
              </mc:Choice>
              <mc:Fallback>
                <p:oleObj name="Equation" r:id="rId42" imgW="35532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014" y="3733800"/>
                        <a:ext cx="533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669714"/>
              </p:ext>
            </p:extLst>
          </p:nvPr>
        </p:nvGraphicFramePr>
        <p:xfrm>
          <a:off x="4778828" y="4191000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2" name="Equation" r:id="rId44" imgW="507960" imgH="203040" progId="Equation.DSMT4">
                  <p:embed/>
                </p:oleObj>
              </mc:Choice>
              <mc:Fallback>
                <p:oleObj name="Equation" r:id="rId44" imgW="50796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828" y="4191000"/>
                        <a:ext cx="762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326975"/>
              </p:ext>
            </p:extLst>
          </p:nvPr>
        </p:nvGraphicFramePr>
        <p:xfrm>
          <a:off x="4767263" y="4648200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3" name="Equation" r:id="rId46" imgW="507960" imgH="203040" progId="Equation.DSMT4">
                  <p:embed/>
                </p:oleObj>
              </mc:Choice>
              <mc:Fallback>
                <p:oleObj name="Equation" r:id="rId46" imgW="50796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4648200"/>
                        <a:ext cx="762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2">
            <a:hlinkClick r:id="rId48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99"/>
          <a:stretch/>
        </p:blipFill>
        <p:spPr bwMode="auto">
          <a:xfrm>
            <a:off x="6248400" y="2819400"/>
            <a:ext cx="2540251" cy="208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48400" y="2209800"/>
            <a:ext cx="254569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Check these </a:t>
            </a:r>
            <a:r>
              <a:rPr lang="en-US" dirty="0" err="1" smtClean="0"/>
              <a:t>solns</a:t>
            </a:r>
            <a:r>
              <a:rPr lang="en-US" dirty="0" smtClean="0"/>
              <a:t> visually: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11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3.3 Simplifying the Starting Equations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Entering these four sets of values for the joint variables back into the forward kinematic equations </a:t>
            </a:r>
            <a:r>
              <a:rPr lang="en-CA" sz="2000" dirty="0" smtClean="0"/>
              <a:t>gives</a:t>
            </a:r>
          </a:p>
          <a:p>
            <a:pPr lvl="1"/>
            <a:r>
              <a:rPr lang="en-CA" sz="2000" b="1" dirty="0"/>
              <a:t>Solution 1</a:t>
            </a:r>
            <a:r>
              <a:rPr lang="en-CA" sz="2000" b="1" dirty="0" smtClean="0"/>
              <a:t>:</a:t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endParaRPr lang="en-CA" sz="2000" b="1" dirty="0" smtClean="0"/>
          </a:p>
          <a:p>
            <a:pPr lvl="1"/>
            <a:r>
              <a:rPr lang="en-CA" sz="1800" dirty="0" smtClean="0"/>
              <a:t> </a:t>
            </a:r>
            <a:r>
              <a:rPr lang="en-CA" sz="1800" b="1" dirty="0"/>
              <a:t>Solution </a:t>
            </a:r>
            <a:r>
              <a:rPr lang="en-CA" sz="1800" b="1" dirty="0" smtClean="0"/>
              <a:t>2:</a:t>
            </a:r>
            <a:endParaRPr lang="en-US" sz="1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833802"/>
              </p:ext>
            </p:extLst>
          </p:nvPr>
        </p:nvGraphicFramePr>
        <p:xfrm>
          <a:off x="2133600" y="2057400"/>
          <a:ext cx="571482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Equation" r:id="rId4" imgW="3809880" imgH="914400" progId="Equation.DSMT4">
                  <p:embed/>
                </p:oleObj>
              </mc:Choice>
              <mc:Fallback>
                <p:oleObj name="Equation" r:id="rId4" imgW="38098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2057400"/>
                        <a:ext cx="571482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021458"/>
              </p:ext>
            </p:extLst>
          </p:nvPr>
        </p:nvGraphicFramePr>
        <p:xfrm>
          <a:off x="2076480" y="4038600"/>
          <a:ext cx="569592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5" name="Equation" r:id="rId6" imgW="3797280" imgH="914400" progId="Equation.DSMT4">
                  <p:embed/>
                </p:oleObj>
              </mc:Choice>
              <mc:Fallback>
                <p:oleObj name="Equation" r:id="rId6" imgW="37972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76480" y="4038600"/>
                        <a:ext cx="569592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12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3.3 Simplifying the Starting Equations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CA" sz="2000" b="1" dirty="0"/>
              <a:t>Solution </a:t>
            </a:r>
            <a:r>
              <a:rPr lang="en-CA" sz="2000" b="1" dirty="0" smtClean="0"/>
              <a:t>3:</a:t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r>
              <a:rPr lang="en-CA" sz="2000" b="1" dirty="0" smtClean="0"/>
              <a:t/>
            </a:r>
            <a:br>
              <a:rPr lang="en-CA" sz="2000" b="1" dirty="0" smtClean="0"/>
            </a:br>
            <a:endParaRPr lang="en-CA" sz="2000" b="1" dirty="0" smtClean="0"/>
          </a:p>
          <a:p>
            <a:pPr lvl="1"/>
            <a:r>
              <a:rPr lang="en-CA" sz="2000" b="1" dirty="0"/>
              <a:t>Solution </a:t>
            </a:r>
            <a:r>
              <a:rPr lang="en-CA" sz="2000" b="1" dirty="0" smtClean="0"/>
              <a:t>4:</a:t>
            </a:r>
            <a:endParaRPr lang="en-US" sz="20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083247"/>
              </p:ext>
            </p:extLst>
          </p:nvPr>
        </p:nvGraphicFramePr>
        <p:xfrm>
          <a:off x="2114760" y="1447800"/>
          <a:ext cx="626724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Equation" r:id="rId4" imgW="4178160" imgH="914400" progId="Equation.DSMT4">
                  <p:embed/>
                </p:oleObj>
              </mc:Choice>
              <mc:Fallback>
                <p:oleObj name="Equation" r:id="rId4" imgW="41781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4760" y="1447800"/>
                        <a:ext cx="626724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693421"/>
              </p:ext>
            </p:extLst>
          </p:nvPr>
        </p:nvGraphicFramePr>
        <p:xfrm>
          <a:off x="1952625" y="3352800"/>
          <a:ext cx="6477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7" name="Equation" r:id="rId6" imgW="4317840" imgH="914400" progId="Equation.DSMT4">
                  <p:embed/>
                </p:oleObj>
              </mc:Choice>
              <mc:Fallback>
                <p:oleObj name="Equation" r:id="rId6" imgW="43178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2625" y="3352800"/>
                        <a:ext cx="64770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13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3.3 Simplifying the Starting Equations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A quick trigonometric review of 4-quadrant angles: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36004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460653"/>
              </p:ext>
            </p:extLst>
          </p:nvPr>
        </p:nvGraphicFramePr>
        <p:xfrm>
          <a:off x="1220788" y="3733800"/>
          <a:ext cx="34480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" name="Equation" r:id="rId5" imgW="2298600" imgH="431640" progId="Equation.DSMT4">
                  <p:embed/>
                </p:oleObj>
              </mc:Choice>
              <mc:Fallback>
                <p:oleObj name="Equation" r:id="rId5" imgW="2298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3733800"/>
                        <a:ext cx="34480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422925"/>
              </p:ext>
            </p:extLst>
          </p:nvPr>
        </p:nvGraphicFramePr>
        <p:xfrm>
          <a:off x="1095375" y="4398963"/>
          <a:ext cx="4648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9" name="Equation" r:id="rId7" imgW="3098520" imgH="431640" progId="Equation.DSMT4">
                  <p:embed/>
                </p:oleObj>
              </mc:Choice>
              <mc:Fallback>
                <p:oleObj name="Equation" r:id="rId7" imgW="3098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4398963"/>
                        <a:ext cx="4648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545100"/>
              </p:ext>
            </p:extLst>
          </p:nvPr>
        </p:nvGraphicFramePr>
        <p:xfrm>
          <a:off x="1114425" y="5075238"/>
          <a:ext cx="4267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" name="Equation" r:id="rId9" imgW="2844720" imgH="431640" progId="Equation.DSMT4">
                  <p:embed/>
                </p:oleObj>
              </mc:Choice>
              <mc:Fallback>
                <p:oleObj name="Equation" r:id="rId9" imgW="2844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5075238"/>
                        <a:ext cx="4267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393057"/>
              </p:ext>
            </p:extLst>
          </p:nvPr>
        </p:nvGraphicFramePr>
        <p:xfrm>
          <a:off x="1143000" y="5715000"/>
          <a:ext cx="4686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" name="Equation" r:id="rId11" imgW="3124080" imgH="431640" progId="Equation.DSMT4">
                  <p:embed/>
                </p:oleObj>
              </mc:Choice>
              <mc:Fallback>
                <p:oleObj name="Equation" r:id="rId11" imgW="3124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715000"/>
                        <a:ext cx="4686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14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  <p:sp>
        <p:nvSpPr>
          <p:cNvPr id="13" name="TextBox 12">
            <a:hlinkClick r:id="rId13" action="ppaction://hlinkfile"/>
          </p:cNvPr>
          <p:cNvSpPr txBox="1"/>
          <p:nvPr/>
        </p:nvSpPr>
        <p:spPr>
          <a:xfrm>
            <a:off x="6019800" y="2362200"/>
            <a:ext cx="204036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See Handout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“inv_kin_table.pdf”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3.3 Simplifying the Starting Equations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Eight Potential Trigonometric CASES: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CASE 1:</a:t>
                </a:r>
              </a:p>
              <a:p>
                <a:r>
                  <a:rPr lang="en-US" sz="2000" dirty="0"/>
                  <a:t>Given only, </a:t>
                </a:r>
                <a:br>
                  <a:rPr lang="en-US" sz="2000" dirty="0"/>
                </a:br>
                <a:r>
                  <a:rPr lang="en-US" sz="2000" dirty="0"/>
                  <a:t>				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/>
                  <a:t> known)</a:t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					(</a:t>
                </a:r>
                <a:r>
                  <a:rPr lang="en-US" sz="2000" i="1" dirty="0"/>
                  <a:t>i.e.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l="-1123"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485072"/>
              </p:ext>
            </p:extLst>
          </p:nvPr>
        </p:nvGraphicFramePr>
        <p:xfrm>
          <a:off x="1571625" y="2819400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2" name="Equation" r:id="rId5" imgW="660240" imgH="203040" progId="Equation.DSMT4">
                  <p:embed/>
                </p:oleObj>
              </mc:Choice>
              <mc:Fallback>
                <p:oleObj name="Equation" r:id="rId5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2819400"/>
                        <a:ext cx="99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444005"/>
              </p:ext>
            </p:extLst>
          </p:nvPr>
        </p:nvGraphicFramePr>
        <p:xfrm>
          <a:off x="609600" y="3200400"/>
          <a:ext cx="2076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3" name="Equation" r:id="rId7" imgW="1384200" imgH="228600" progId="Equation.DSMT4">
                  <p:embed/>
                </p:oleObj>
              </mc:Choice>
              <mc:Fallback>
                <p:oleObj name="Equation" r:id="rId7" imgW="13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00400"/>
                        <a:ext cx="2076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338322"/>
              </p:ext>
            </p:extLst>
          </p:nvPr>
        </p:nvGraphicFramePr>
        <p:xfrm>
          <a:off x="942975" y="3581400"/>
          <a:ext cx="2305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4" name="Equation" r:id="rId9" imgW="1536480" imgH="266400" progId="Equation.DSMT4">
                  <p:embed/>
                </p:oleObj>
              </mc:Choice>
              <mc:Fallback>
                <p:oleObj name="Equation" r:id="rId9" imgW="1536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581400"/>
                        <a:ext cx="2305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610282"/>
              </p:ext>
            </p:extLst>
          </p:nvPr>
        </p:nvGraphicFramePr>
        <p:xfrm>
          <a:off x="1504950" y="4076700"/>
          <a:ext cx="25336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5" name="Equation" r:id="rId11" imgW="1688760" imgH="533160" progId="Equation.DSMT4">
                  <p:embed/>
                </p:oleObj>
              </mc:Choice>
              <mc:Fallback>
                <p:oleObj name="Equation" r:id="rId11" imgW="16887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4076700"/>
                        <a:ext cx="25336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15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3.3 Simplifying the Starting Equations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CASE 2:</a:t>
                </a:r>
              </a:p>
              <a:p>
                <a:r>
                  <a:rPr lang="en-US" sz="2000" dirty="0"/>
                  <a:t>Given only,</a:t>
                </a:r>
                <a:br>
                  <a:rPr lang="en-US" sz="2000" dirty="0"/>
                </a:br>
                <a:r>
                  <a:rPr lang="en-US" sz="2000" dirty="0"/>
                  <a:t>				(</a:t>
                </a:r>
                <a14:m>
                  <m:oMath xmlns:m="http://schemas.openxmlformats.org/officeDocument/2006/math">
                    <m:r>
                      <a:rPr lang="en-US" sz="2000" b="0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/>
                  <a:t> known)</a:t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					(</a:t>
                </a:r>
                <a:r>
                  <a:rPr lang="en-US" sz="2000" i="1" dirty="0"/>
                  <a:t>i.e.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dirty="0"/>
                  <a:t> and (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  <a:ea typeface="Cambria Math"/>
                      </a:rPr>
                      <m:t>180−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dirty="0"/>
                  <a:t>))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CASE 3:</a:t>
                </a:r>
              </a:p>
              <a:p>
                <a:r>
                  <a:rPr lang="en-US" sz="2000" dirty="0"/>
                  <a:t>Given</a:t>
                </a:r>
                <a:r>
                  <a:rPr lang="en-US" sz="2000" dirty="0" smtClean="0"/>
                  <a:t>,</a:t>
                </a:r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		       and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l="-1123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82829"/>
              </p:ext>
            </p:extLst>
          </p:nvPr>
        </p:nvGraphicFramePr>
        <p:xfrm>
          <a:off x="1562100" y="1828800"/>
          <a:ext cx="9715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6" name="Equation" r:id="rId5" imgW="647640" imgH="203040" progId="Equation.DSMT4">
                  <p:embed/>
                </p:oleObj>
              </mc:Choice>
              <mc:Fallback>
                <p:oleObj name="Equation" r:id="rId5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1828800"/>
                        <a:ext cx="9715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814866"/>
              </p:ext>
            </p:extLst>
          </p:nvPr>
        </p:nvGraphicFramePr>
        <p:xfrm>
          <a:off x="523875" y="2200275"/>
          <a:ext cx="21145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7" name="Equation" r:id="rId7" imgW="1409400" imgH="228600" progId="Equation.DSMT4">
                  <p:embed/>
                </p:oleObj>
              </mc:Choice>
              <mc:Fallback>
                <p:oleObj name="Equation" r:id="rId7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00275"/>
                        <a:ext cx="21145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575596"/>
              </p:ext>
            </p:extLst>
          </p:nvPr>
        </p:nvGraphicFramePr>
        <p:xfrm>
          <a:off x="893763" y="2647950"/>
          <a:ext cx="23431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" name="Equation" r:id="rId9" imgW="1562040" imgH="266400" progId="Equation.DSMT4">
                  <p:embed/>
                </p:oleObj>
              </mc:Choice>
              <mc:Fallback>
                <p:oleObj name="Equation" r:id="rId9" imgW="1562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2647950"/>
                        <a:ext cx="23431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629364"/>
              </p:ext>
            </p:extLst>
          </p:nvPr>
        </p:nvGraphicFramePr>
        <p:xfrm>
          <a:off x="1495425" y="3124200"/>
          <a:ext cx="2552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" name="Equation" r:id="rId11" imgW="1701720" imgH="482400" progId="Equation.DSMT4">
                  <p:embed/>
                </p:oleObj>
              </mc:Choice>
              <mc:Fallback>
                <p:oleObj name="Equation" r:id="rId11" imgW="1701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3124200"/>
                        <a:ext cx="2552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947890"/>
              </p:ext>
            </p:extLst>
          </p:nvPr>
        </p:nvGraphicFramePr>
        <p:xfrm>
          <a:off x="1323975" y="4440238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0" name="Equation" r:id="rId13" imgW="660240" imgH="203040" progId="Equation.DSMT4">
                  <p:embed/>
                </p:oleObj>
              </mc:Choice>
              <mc:Fallback>
                <p:oleObj name="Equation" r:id="rId13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4440238"/>
                        <a:ext cx="99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529553"/>
              </p:ext>
            </p:extLst>
          </p:nvPr>
        </p:nvGraphicFramePr>
        <p:xfrm>
          <a:off x="3152775" y="4429125"/>
          <a:ext cx="9715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1" name="Equation" r:id="rId15" imgW="647640" imgH="203040" progId="Equation.DSMT4">
                  <p:embed/>
                </p:oleObj>
              </mc:Choice>
              <mc:Fallback>
                <p:oleObj name="Equation" r:id="rId15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4429125"/>
                        <a:ext cx="9715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00805"/>
              </p:ext>
            </p:extLst>
          </p:nvPr>
        </p:nvGraphicFramePr>
        <p:xfrm>
          <a:off x="1638300" y="4838700"/>
          <a:ext cx="1866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2" name="Equation" r:id="rId17" imgW="1244520" imgH="431640" progId="Equation.DSMT4">
                  <p:embed/>
                </p:oleObj>
              </mc:Choice>
              <mc:Fallback>
                <p:oleObj name="Equation" r:id="rId17" imgW="1244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4838700"/>
                        <a:ext cx="1866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16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3.3 Simplifying the Starting Equations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CASE 4:</a:t>
                </a:r>
              </a:p>
              <a:p>
                <a:r>
                  <a:rPr lang="en-US" sz="2000" dirty="0"/>
                  <a:t>Given, </a:t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						(</a:t>
                </a:r>
                <a:r>
                  <a:rPr lang="en-US" sz="2000" i="1" dirty="0"/>
                  <a:t>i.e.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dirty="0"/>
                  <a:t> and (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  <a:ea typeface="Cambria Math"/>
                      </a:rPr>
                      <m:t>180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dirty="0"/>
                  <a:t>))</a:t>
                </a:r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l="-772" t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184804"/>
              </p:ext>
            </p:extLst>
          </p:nvPr>
        </p:nvGraphicFramePr>
        <p:xfrm>
          <a:off x="1714500" y="1676400"/>
          <a:ext cx="2038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0" name="Equation" r:id="rId5" imgW="1358640" imgH="203040" progId="Equation.DSMT4">
                  <p:embed/>
                </p:oleObj>
              </mc:Choice>
              <mc:Fallback>
                <p:oleObj name="Equation" r:id="rId5" imgW="1358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676400"/>
                        <a:ext cx="20383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035144"/>
              </p:ext>
            </p:extLst>
          </p:nvPr>
        </p:nvGraphicFramePr>
        <p:xfrm>
          <a:off x="885825" y="2057400"/>
          <a:ext cx="28765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1" name="Equation" r:id="rId7" imgW="1917360" imgH="203040" progId="Equation.DSMT4">
                  <p:embed/>
                </p:oleObj>
              </mc:Choice>
              <mc:Fallback>
                <p:oleObj name="Equation" r:id="rId7" imgW="1917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057400"/>
                        <a:ext cx="28765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07453"/>
              </p:ext>
            </p:extLst>
          </p:nvPr>
        </p:nvGraphicFramePr>
        <p:xfrm>
          <a:off x="1066800" y="2362200"/>
          <a:ext cx="373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2" name="Equation" r:id="rId9" imgW="2489200" imgH="431800" progId="Equation.DSMT4">
                  <p:embed/>
                </p:oleObj>
              </mc:Choice>
              <mc:Fallback>
                <p:oleObj name="Equation" r:id="rId9" imgW="2489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3733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17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2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3.3 Simplifying the Starting Equations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</a:rPr>
                  <a:t>CASE 5:</a:t>
                </a:r>
              </a:p>
              <a:p>
                <a:r>
                  <a:rPr lang="en-US" sz="2200" dirty="0"/>
                  <a:t>Given only,			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/>
                          </a:rPr>
                          <m:t>|</m:t>
                        </m:r>
                        <m:r>
                          <a:rPr lang="en-US" sz="2200" i="1">
                            <a:latin typeface="Cambria Math"/>
                          </a:rPr>
                          <m:t>𝑎</m:t>
                        </m:r>
                        <m:r>
                          <a:rPr lang="en-US" sz="2200">
                            <a:latin typeface="Cambria Math"/>
                          </a:rPr>
                          <m:t>|,|</m:t>
                        </m:r>
                        <m:r>
                          <a:rPr lang="en-US" sz="2200" i="1">
                            <a:latin typeface="Cambria Math"/>
                          </a:rPr>
                          <m:t>𝑏</m:t>
                        </m:r>
                        <m:r>
                          <a:rPr lang="en-US" sz="2200">
                            <a:latin typeface="Cambria Math"/>
                          </a:rPr>
                          <m:t>|≤1;</m:t>
                        </m:r>
                        <m:r>
                          <a:rPr lang="en-US" sz="2200" i="1">
                            <a:latin typeface="Cambria Math"/>
                          </a:rPr>
                          <m:t>𝜙</m:t>
                        </m:r>
                        <m:r>
                          <a:rPr lang="en-US" sz="2200">
                            <a:latin typeface="Cambria Math"/>
                          </a:rPr>
                          <m:t>≠</m:t>
                        </m:r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m:rPr>
                            <m:nor/>
                          </m:rPr>
                          <a:rPr lang="en-US" sz="2200" b="0" i="1"/>
                          <m:t>π</m:t>
                        </m:r>
                        <m:r>
                          <m:rPr>
                            <m:nor/>
                          </m:rPr>
                          <a:rPr lang="en-US" sz="2200" b="0"/>
                          <m:t>)</m:t>
                        </m:r>
                      </m:e>
                    </m:d>
                  </m:oMath>
                </a14:m>
                <a:r>
                  <a:rPr lang="en-US" sz="2200" b="0" dirty="0"/>
                  <a:t/>
                </a:r>
                <a:br>
                  <a:rPr lang="en-US" sz="2200" b="0" dirty="0"/>
                </a:br>
                <a:r>
                  <a:rPr lang="en-US" sz="2200" b="0" dirty="0"/>
                  <a:t/>
                </a:r>
                <a:br>
                  <a:rPr lang="en-US" sz="2200" b="0" dirty="0"/>
                </a:br>
                <a:r>
                  <a:rPr lang="en-US" sz="2200" b="0" dirty="0"/>
                  <a:t/>
                </a:r>
                <a:br>
                  <a:rPr lang="en-US" sz="2200" b="0" dirty="0"/>
                </a:br>
                <a:r>
                  <a:rPr lang="en-US" sz="2200" b="0" dirty="0"/>
                  <a:t/>
                </a:r>
                <a:br>
                  <a:rPr lang="en-US" sz="2200" b="0" dirty="0"/>
                </a:br>
                <a:r>
                  <a:rPr lang="en-US" sz="2200" b="0" dirty="0"/>
                  <a:t/>
                </a:r>
                <a:br>
                  <a:rPr lang="en-US" sz="2200" b="0" dirty="0"/>
                </a:br>
                <a:r>
                  <a:rPr lang="en-US" sz="2200" b="0" dirty="0"/>
                  <a:t/>
                </a:r>
                <a:br>
                  <a:rPr lang="en-US" sz="2200" b="0" dirty="0"/>
                </a:br>
                <a:r>
                  <a:rPr lang="en-US" sz="2200" b="0" dirty="0"/>
                  <a:t/>
                </a:r>
                <a:br>
                  <a:rPr lang="en-US" sz="2200" b="0" dirty="0"/>
                </a:br>
                <a:r>
                  <a:rPr lang="en-US" sz="2200" b="0" dirty="0"/>
                  <a:t>					</a:t>
                </a:r>
                <a:r>
                  <a:rPr lang="en-US" sz="2200" dirty="0"/>
                  <a:t>(</a:t>
                </a:r>
                <a:r>
                  <a:rPr lang="en-US" sz="2200" i="1" dirty="0"/>
                  <a:t>i.e.</a:t>
                </a:r>
                <a:r>
                  <a:rPr lang="en-US" sz="2200" dirty="0"/>
                  <a:t>, CASE 4)</a:t>
                </a:r>
                <a:br>
                  <a:rPr lang="en-US" sz="2200" dirty="0"/>
                </a:b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>					(</a:t>
                </a:r>
                <a:r>
                  <a:rPr lang="en-US" sz="2200" i="1" dirty="0"/>
                  <a:t>i.e.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200" dirty="0"/>
                  <a:t> and (</a:t>
                </a:r>
                <a14:m>
                  <m:oMath xmlns:m="http://schemas.openxmlformats.org/officeDocument/2006/math">
                    <m:r>
                      <a:rPr lang="en-US" sz="2200" b="0">
                        <a:latin typeface="Cambria Math"/>
                        <a:ea typeface="Cambria Math"/>
                      </a:rPr>
                      <m:t>180</m:t>
                    </m:r>
                    <m:r>
                      <a:rPr lang="en-US" sz="2200" b="0" i="1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200" b="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200" dirty="0"/>
                  <a:t>))</a:t>
                </a:r>
                <a:br>
                  <a:rPr lang="en-US" sz="2200" dirty="0"/>
                </a:br>
                <a:endParaRPr lang="en-US" sz="2200" dirty="0"/>
              </a:p>
              <a:p>
                <a:r>
                  <a:rPr lang="en-US" sz="2200" dirty="0"/>
                  <a:t>Then, we could solve for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𝜙</m:t>
                    </m:r>
                  </m:oMath>
                </a14:m>
                <a:r>
                  <a:rPr lang="en-US" sz="2200" dirty="0"/>
                  <a:t> using CASE 2.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l="-1263" t="-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630607"/>
              </p:ext>
            </p:extLst>
          </p:nvPr>
        </p:nvGraphicFramePr>
        <p:xfrm>
          <a:off x="1485900" y="1905000"/>
          <a:ext cx="15430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4" name="Equation" r:id="rId5" imgW="1028254" imgH="203112" progId="Equation.DSMT4">
                  <p:embed/>
                </p:oleObj>
              </mc:Choice>
              <mc:Fallback>
                <p:oleObj name="Equation" r:id="rId5" imgW="1028254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05000"/>
                        <a:ext cx="15430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625211"/>
              </p:ext>
            </p:extLst>
          </p:nvPr>
        </p:nvGraphicFramePr>
        <p:xfrm>
          <a:off x="1485900" y="2286000"/>
          <a:ext cx="156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5" name="Equation" r:id="rId7" imgW="1040948" imgH="203112" progId="Equation.DSMT4">
                  <p:embed/>
                </p:oleObj>
              </mc:Choice>
              <mc:Fallback>
                <p:oleObj name="Equation" r:id="rId7" imgW="104094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2286000"/>
                        <a:ext cx="1562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358373"/>
              </p:ext>
            </p:extLst>
          </p:nvPr>
        </p:nvGraphicFramePr>
        <p:xfrm>
          <a:off x="733011" y="2819400"/>
          <a:ext cx="34480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6" name="Equation" r:id="rId9" imgW="2298700" imgH="203200" progId="Equation.DSMT4">
                  <p:embed/>
                </p:oleObj>
              </mc:Choice>
              <mc:Fallback>
                <p:oleObj name="Equation" r:id="rId9" imgW="2298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011" y="2819400"/>
                        <a:ext cx="34480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950180"/>
              </p:ext>
            </p:extLst>
          </p:nvPr>
        </p:nvGraphicFramePr>
        <p:xfrm>
          <a:off x="752061" y="3200400"/>
          <a:ext cx="3390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7" name="Equation" r:id="rId11" imgW="2260600" imgH="203200" progId="Equation.DSMT4">
                  <p:embed/>
                </p:oleObj>
              </mc:Choice>
              <mc:Fallback>
                <p:oleObj name="Equation" r:id="rId11" imgW="2260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061" y="3200400"/>
                        <a:ext cx="3390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317773"/>
              </p:ext>
            </p:extLst>
          </p:nvPr>
        </p:nvGraphicFramePr>
        <p:xfrm>
          <a:off x="876300" y="3657600"/>
          <a:ext cx="2705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8" name="Equation" r:id="rId13" imgW="1803400" imgH="203200" progId="Equation.DSMT4">
                  <p:embed/>
                </p:oleObj>
              </mc:Choice>
              <mc:Fallback>
                <p:oleObj name="Equation" r:id="rId13" imgW="1803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3657600"/>
                        <a:ext cx="2705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346673"/>
              </p:ext>
            </p:extLst>
          </p:nvPr>
        </p:nvGraphicFramePr>
        <p:xfrm>
          <a:off x="762000" y="4343400"/>
          <a:ext cx="373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9" name="Equation" r:id="rId15" imgW="2489200" imgH="431800" progId="Equation.DSMT4">
                  <p:embed/>
                </p:oleObj>
              </mc:Choice>
              <mc:Fallback>
                <p:oleObj name="Equation" r:id="rId15" imgW="2489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43400"/>
                        <a:ext cx="3733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18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3.3 Simplifying the Starting Equations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CASE 6:</a:t>
                </a:r>
              </a:p>
              <a:p>
                <a:r>
                  <a:rPr lang="en-US" sz="2000" dirty="0"/>
                  <a:t>Given,		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/>
                          </a:rPr>
                          <m:t>|</m:t>
                        </m:r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  <m:r>
                          <a:rPr lang="en-US" sz="1800">
                            <a:latin typeface="Cambria Math"/>
                          </a:rPr>
                          <m:t>|,|</m:t>
                        </m:r>
                        <m:r>
                          <a:rPr lang="en-US" sz="1800" i="1">
                            <a:latin typeface="Cambria Math"/>
                          </a:rPr>
                          <m:t>𝑏</m:t>
                        </m:r>
                        <m:r>
                          <a:rPr lang="en-US" sz="1800">
                            <a:latin typeface="Cambria Math"/>
                          </a:rPr>
                          <m:t>|,|</m:t>
                        </m:r>
                        <m:r>
                          <a:rPr lang="en-US" sz="1800" b="0" i="1">
                            <a:latin typeface="Cambria Math"/>
                          </a:rPr>
                          <m:t>𝑐</m:t>
                        </m:r>
                        <m:r>
                          <a:rPr lang="en-US" sz="1800">
                            <a:latin typeface="Cambria Math"/>
                          </a:rPr>
                          <m:t>|≤1</m:t>
                        </m:r>
                        <m:r>
                          <m:rPr>
                            <m:nor/>
                          </m:rPr>
                          <a:rPr lang="en-US" sz="1800" b="0"/>
                          <m:t>)</m:t>
                        </m:r>
                      </m:e>
                    </m:d>
                  </m:oMath>
                </a14:m>
                <a:r>
                  <a:rPr lang="en-US" sz="1800" dirty="0"/>
                  <a:t/>
                </a:r>
                <a:br>
                  <a:rPr lang="en-US" sz="1800" dirty="0"/>
                </a:br>
                <a:endParaRPr lang="en-US" sz="1800" dirty="0"/>
              </a:p>
              <a:p>
                <a:r>
                  <a:rPr lang="en-US" sz="2000" dirty="0"/>
                  <a:t>From CASE 5 we know that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/>
                  <a:t/>
                </a:r>
                <a:br>
                  <a:rPr lang="en-US" sz="1800" dirty="0"/>
                </a:br>
                <a:endParaRPr lang="en-US" sz="1800" dirty="0"/>
              </a:p>
              <a:p>
                <a:pPr marL="765810" lvl="1" indent="-400050">
                  <a:buSzPct val="100000"/>
                  <a:buFont typeface="+mj-lt"/>
                  <a:buAutoNum type="romanLcPeriod"/>
                </a:pPr>
                <a:r>
                  <a:rPr lang="en-US" sz="1800" dirty="0"/>
                  <a:t>when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𝜃</m:t>
                    </m:r>
                    <m:r>
                      <a:rPr lang="en-US" sz="1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tan</m:t>
                        </m:r>
                      </m:e>
                      <m:sup>
                        <m:r>
                          <a:rPr lang="en-US" sz="180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1800" i="1"/>
                      <m:t> </m:t>
                    </m:r>
                    <m:r>
                      <a:rPr lang="en-US" sz="1800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en-US" sz="1800" i="1"/>
                      <m:t> 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sin</m:t>
                    </m:r>
                    <m:r>
                      <a:rPr lang="en-US" sz="1800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𝜃</m:t>
                    </m:r>
                    <m:r>
                      <a:rPr lang="en-US" sz="180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8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8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1800" dirty="0"/>
                  <a:t> , hence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sin</m:t>
                    </m:r>
                    <m:r>
                      <a:rPr lang="en-US" sz="1800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𝜙</m:t>
                    </m:r>
                    <m:r>
                      <a:rPr lang="en-US" sz="1800">
                        <a:latin typeface="Cambria Math"/>
                      </a:rPr>
                      <m:t>)=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n-US" sz="1600" dirty="0"/>
                  <a:t/>
                </a:r>
                <a:br>
                  <a:rPr lang="en-US" sz="1600" dirty="0"/>
                </a:br>
                <a:endParaRPr lang="en-US" sz="1600" dirty="0"/>
              </a:p>
              <a:p>
                <a:pPr marL="765810" lvl="1" indent="-400050">
                  <a:buSzPct val="100000"/>
                  <a:buFont typeface="+mj-lt"/>
                  <a:buAutoNum type="romanLcPeriod"/>
                </a:pPr>
                <a:r>
                  <a:rPr lang="en-US" sz="1800" dirty="0"/>
                  <a:t>when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𝜃</m:t>
                    </m:r>
                    <m:r>
                      <a:rPr lang="en-US" sz="1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tan</m:t>
                        </m:r>
                      </m:e>
                      <m:sup>
                        <m:r>
                          <a:rPr lang="en-US" sz="180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1800" i="1"/>
                      <m:t> </m:t>
                    </m:r>
                    <m:r>
                      <a:rPr lang="en-US" sz="1800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en-US" sz="1800" i="1"/>
                      <m:t> 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sin</m:t>
                    </m:r>
                    <m:r>
                      <a:rPr lang="en-US" sz="1800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𝜃</m:t>
                    </m:r>
                    <m:r>
                      <a:rPr lang="en-US" sz="180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8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8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1800" dirty="0"/>
                  <a:t> , hence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sin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𝜙</m:t>
                        </m:r>
                      </m:e>
                    </m:d>
                    <m:r>
                      <a:rPr lang="en-US" sz="180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800" dirty="0"/>
              </a:p>
              <a:p>
                <a:pPr marL="365760" lvl="1" indent="0">
                  <a:buSzPct val="100000"/>
                  <a:buNone/>
                </a:pP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n-US" sz="1600" dirty="0"/>
                  <a:t/>
                </a:r>
                <a:br>
                  <a:rPr lang="en-US" sz="1600" dirty="0"/>
                </a:br>
                <a:endParaRPr lang="en-US" sz="1600" dirty="0"/>
              </a:p>
              <a:p>
                <a:pPr marL="331470" indent="-285750">
                  <a:buSzPct val="100000"/>
                </a:pPr>
                <a:r>
                  <a:rPr lang="en-US" sz="1800" dirty="0"/>
                  <a:t>Hence the two solution pairs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𝜃</m:t>
                        </m:r>
                        <m:r>
                          <a:rPr lang="en-US" sz="1800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𝜃</m:t>
                        </m:r>
                        <m:r>
                          <a:rPr lang="en-US" sz="1800">
                            <a:latin typeface="Cambria Math"/>
                          </a:rPr>
                          <m:t>±180),−</m:t>
                        </m:r>
                        <m:r>
                          <a:rPr lang="en-US" sz="1800" i="1"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1800" dirty="0"/>
                  <a:t>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257800"/>
              </a:xfrm>
              <a:blipFill rotWithShape="1">
                <a:blip r:embed="rId4"/>
                <a:stretch>
                  <a:fillRect l="-1123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797603"/>
              </p:ext>
            </p:extLst>
          </p:nvPr>
        </p:nvGraphicFramePr>
        <p:xfrm>
          <a:off x="1485900" y="1828800"/>
          <a:ext cx="15430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8" name="Equation" r:id="rId5" imgW="1028254" imgH="203112" progId="Equation.DSMT4">
                  <p:embed/>
                </p:oleObj>
              </mc:Choice>
              <mc:Fallback>
                <p:oleObj name="Equation" r:id="rId5" imgW="1028254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828800"/>
                        <a:ext cx="15430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4662"/>
              </p:ext>
            </p:extLst>
          </p:nvPr>
        </p:nvGraphicFramePr>
        <p:xfrm>
          <a:off x="3352800" y="1828800"/>
          <a:ext cx="156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9" name="Equation" r:id="rId7" imgW="1040948" imgH="203112" progId="Equation.DSMT4">
                  <p:embed/>
                </p:oleObj>
              </mc:Choice>
              <mc:Fallback>
                <p:oleObj name="Equation" r:id="rId7" imgW="104094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828800"/>
                        <a:ext cx="1562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177754"/>
              </p:ext>
            </p:extLst>
          </p:nvPr>
        </p:nvGraphicFramePr>
        <p:xfrm>
          <a:off x="5562600" y="1828800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0" name="Equation" r:id="rId9" imgW="660240" imgH="203040" progId="Equation.DSMT4">
                  <p:embed/>
                </p:oleObj>
              </mc:Choice>
              <mc:Fallback>
                <p:oleObj name="Equation" r:id="rId9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828800"/>
                        <a:ext cx="99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286523"/>
              </p:ext>
            </p:extLst>
          </p:nvPr>
        </p:nvGraphicFramePr>
        <p:xfrm>
          <a:off x="1066800" y="2476500"/>
          <a:ext cx="373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1" name="Equation" r:id="rId11" imgW="2489200" imgH="431800" progId="Equation.DSMT4">
                  <p:embed/>
                </p:oleObj>
              </mc:Choice>
              <mc:Fallback>
                <p:oleObj name="Equation" r:id="rId11" imgW="2489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76500"/>
                        <a:ext cx="3733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806092"/>
              </p:ext>
            </p:extLst>
          </p:nvPr>
        </p:nvGraphicFramePr>
        <p:xfrm>
          <a:off x="1152525" y="3551238"/>
          <a:ext cx="25336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2" name="Equation" r:id="rId13" imgW="1688760" imgH="533160" progId="Equation.DSMT4">
                  <p:embed/>
                </p:oleObj>
              </mc:Choice>
              <mc:Fallback>
                <p:oleObj name="Equation" r:id="rId13" imgW="16887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3551238"/>
                        <a:ext cx="25336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143215"/>
              </p:ext>
            </p:extLst>
          </p:nvPr>
        </p:nvGraphicFramePr>
        <p:xfrm>
          <a:off x="1143000" y="4837113"/>
          <a:ext cx="2667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3" name="Equation" r:id="rId15" imgW="1777229" imgH="533169" progId="Equation.DSMT4">
                  <p:embed/>
                </p:oleObj>
              </mc:Choice>
              <mc:Fallback>
                <p:oleObj name="Equation" r:id="rId15" imgW="1777229" imgH="5331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37113"/>
                        <a:ext cx="2667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19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0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3.3 Simplifying the Starting Equations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solidFill>
                  <a:srgbClr val="009900"/>
                </a:solidFill>
              </a:rPr>
              <a:t>Example</a:t>
            </a:r>
            <a:r>
              <a:rPr lang="en-CA" sz="2400" dirty="0" smtClean="0">
                <a:solidFill>
                  <a:srgbClr val="009900"/>
                </a:solidFill>
              </a:rPr>
              <a:t>:</a:t>
            </a:r>
          </a:p>
          <a:p>
            <a:r>
              <a:rPr lang="en-CA" sz="2400" b="0" dirty="0"/>
              <a:t>The </a:t>
            </a:r>
            <a:r>
              <a:rPr lang="en-US" sz="2400" b="0" u="sng" dirty="0">
                <a:hlinkClick r:id="rId3"/>
              </a:rPr>
              <a:t>LynxMotion</a:t>
            </a:r>
            <a:r>
              <a:rPr lang="en-CA" sz="2400" dirty="0"/>
              <a:t> </a:t>
            </a:r>
            <a:r>
              <a:rPr lang="en-CA" sz="2400" b="0" u="sng" dirty="0"/>
              <a:t>Lynx 5 Satellite Arm</a:t>
            </a:r>
            <a:endParaRPr lang="en-US" sz="2400" dirty="0">
              <a:solidFill>
                <a:srgbClr val="009900"/>
              </a:solidFill>
            </a:endParaRPr>
          </a:p>
        </p:txBody>
      </p:sp>
      <p:pic>
        <p:nvPicPr>
          <p:cNvPr id="1229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99"/>
          <a:stretch/>
        </p:blipFill>
        <p:spPr bwMode="auto">
          <a:xfrm>
            <a:off x="1600200" y="1904999"/>
            <a:ext cx="5080501" cy="417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76400" y="1981200"/>
            <a:ext cx="1325562" cy="276226"/>
          </a:xfrm>
          <a:prstGeom prst="rect">
            <a:avLst/>
          </a:prstGeom>
          <a:solidFill>
            <a:srgbClr val="C0C0C0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VRML Simulation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2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3.3 Simplifying the Starting Equations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14400"/>
                <a:ext cx="8686800" cy="5410200"/>
              </a:xfrm>
            </p:spPr>
            <p:txBody>
              <a:bodyPr>
                <a:normAutofit fontScale="92500"/>
              </a:bodyPr>
              <a:lstStyle/>
              <a:p>
                <a:pPr marL="45720" indent="0">
                  <a:buSzPct val="100000"/>
                  <a:buNone/>
                </a:pPr>
                <a:r>
                  <a:rPr lang="en-US" sz="2600" dirty="0">
                    <a:solidFill>
                      <a:srgbClr val="FF0000"/>
                    </a:solidFill>
                  </a:rPr>
                  <a:t>CASE 7:</a:t>
                </a:r>
              </a:p>
              <a:p>
                <a:r>
                  <a:rPr lang="en-US" sz="2200" dirty="0"/>
                  <a:t>Given </a:t>
                </a:r>
                <a:r>
                  <a:rPr lang="en-US" sz="2200" dirty="0" smtClean="0"/>
                  <a:t>only,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endParaRPr lang="en-US" sz="2200" dirty="0" smtClean="0"/>
              </a:p>
              <a:p>
                <a:r>
                  <a:rPr lang="en-US" sz="22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/>
                      </a:rPr>
                      <m:t>𝑎</m:t>
                    </m:r>
                    <m:r>
                      <a:rPr lang="en-US" sz="2200" b="0" i="1">
                        <a:latin typeface="Cambria Math"/>
                      </a:rPr>
                      <m:t>=</m:t>
                    </m:r>
                    <m:r>
                      <a:rPr lang="en-US" sz="2200" b="0" i="1">
                        <a:latin typeface="Cambria Math"/>
                      </a:rPr>
                      <m:t>𝑟</m:t>
                    </m:r>
                    <m:r>
                      <m:rPr>
                        <m:sty m:val="p"/>
                      </m:rPr>
                      <a:rPr lang="en-US" sz="2200" b="0">
                        <a:latin typeface="Cambria Math"/>
                      </a:rPr>
                      <m:t>cos</m:t>
                    </m:r>
                    <m:r>
                      <a:rPr lang="en-US" sz="2200" i="1">
                        <a:latin typeface="Cambria Math"/>
                      </a:rPr>
                      <m:t>(</m:t>
                    </m:r>
                    <m:r>
                      <a:rPr lang="en-US" sz="2200" b="0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/>
                      </a:rPr>
                      <m:t>𝑏</m:t>
                    </m:r>
                    <m:r>
                      <a:rPr lang="en-US" sz="2200" b="0" i="1">
                        <a:latin typeface="Cambria Math"/>
                      </a:rPr>
                      <m:t>=</m:t>
                    </m:r>
                    <m:r>
                      <a:rPr lang="en-US" sz="2200" b="0" i="1">
                        <a:latin typeface="Cambria Math"/>
                      </a:rPr>
                      <m:t>𝑟</m:t>
                    </m:r>
                    <m:r>
                      <m:rPr>
                        <m:sty m:val="p"/>
                      </m:rPr>
                      <a:rPr lang="en-US" sz="2200" b="0">
                        <a:latin typeface="Cambria Math"/>
                      </a:rPr>
                      <m:t>sin</m:t>
                    </m:r>
                    <m:r>
                      <a:rPr lang="en-US" sz="2200" i="1">
                        <a:latin typeface="Cambria Math"/>
                      </a:rPr>
                      <m:t>(</m:t>
                    </m:r>
                    <m:r>
                      <a:rPr lang="en-US" sz="2200" b="0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/>
                  <a:t> , where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/>
                      </a:rPr>
                      <m:t>𝑟</m:t>
                    </m:r>
                    <m:r>
                      <a:rPr lang="en-US" sz="220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200" dirty="0"/>
                  <a:t>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sz="220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tan</m:t>
                        </m:r>
                      </m:e>
                      <m:sup>
                        <m:r>
                          <a:rPr lang="en-US" sz="220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200" b="0" i="1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/>
                  <a:t>. This is by choice, assuming that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/>
                      </a:rPr>
                      <m:t>𝑎</m:t>
                    </m:r>
                    <m:r>
                      <a:rPr lang="en-US" sz="2200" b="0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200" b="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/>
                      </a:rPr>
                      <m:t>𝑏</m:t>
                    </m:r>
                    <m:r>
                      <a:rPr lang="en-US" sz="2200" b="0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200" b="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/>
                  <a:t>.</a:t>
                </a:r>
                <a:br>
                  <a:rPr lang="en-US" sz="2200" dirty="0"/>
                </a:b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/>
                </a:r>
                <a:br>
                  <a:rPr lang="en-US" sz="2200" dirty="0"/>
                </a:br>
                <a:endParaRPr lang="en-US" sz="2200" dirty="0"/>
              </a:p>
              <a:p>
                <a:r>
                  <a:rPr lang="en-US" sz="2200" dirty="0"/>
                  <a:t>From CASE 2 we can see that</a:t>
                </a:r>
                <a:br>
                  <a:rPr lang="en-US" sz="2200" dirty="0"/>
                </a:b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>						(</a:t>
                </a:r>
                <a:r>
                  <a:rPr lang="en-US" sz="2200" i="1" dirty="0"/>
                  <a:t>i.e.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𝛾</m:t>
                        </m:r>
                        <m:r>
                          <a:rPr lang="en-US" sz="220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𝛾</m:t>
                        </m:r>
                        <m:r>
                          <a:rPr lang="en-US" sz="220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̃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200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14400"/>
                <a:ext cx="8686800" cy="5410200"/>
              </a:xfrm>
              <a:blipFill rotWithShape="1">
                <a:blip r:embed="rId4"/>
                <a:stretch>
                  <a:fillRect l="-561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488048"/>
              </p:ext>
            </p:extLst>
          </p:nvPr>
        </p:nvGraphicFramePr>
        <p:xfrm>
          <a:off x="1371600" y="1828800"/>
          <a:ext cx="2038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2" name="Equation" r:id="rId5" imgW="1358640" imgH="203040" progId="Equation.DSMT4">
                  <p:embed/>
                </p:oleObj>
              </mc:Choice>
              <mc:Fallback>
                <p:oleObj name="Equation" r:id="rId5" imgW="1358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20383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289844"/>
              </p:ext>
            </p:extLst>
          </p:nvPr>
        </p:nvGraphicFramePr>
        <p:xfrm>
          <a:off x="1371600" y="3295650"/>
          <a:ext cx="2019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3" name="Equation" r:id="rId7" imgW="1346040" imgH="393480" progId="Equation.DSMT4">
                  <p:embed/>
                </p:oleObj>
              </mc:Choice>
              <mc:Fallback>
                <p:oleObj name="Equation" r:id="rId7" imgW="1346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95650"/>
                        <a:ext cx="2019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980364"/>
              </p:ext>
            </p:extLst>
          </p:nvPr>
        </p:nvGraphicFramePr>
        <p:xfrm>
          <a:off x="1371600" y="3067050"/>
          <a:ext cx="3848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" name="Equation" r:id="rId9" imgW="2565360" imgH="203040" progId="Equation.DSMT4">
                  <p:embed/>
                </p:oleObj>
              </mc:Choice>
              <mc:Fallback>
                <p:oleObj name="Equation" r:id="rId9" imgW="2565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67050"/>
                        <a:ext cx="3848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992761"/>
              </p:ext>
            </p:extLst>
          </p:nvPr>
        </p:nvGraphicFramePr>
        <p:xfrm>
          <a:off x="1009650" y="4229100"/>
          <a:ext cx="45529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5" name="Equation" r:id="rId11" imgW="3035160" imgH="914400" progId="Equation.DSMT4">
                  <p:embed/>
                </p:oleObj>
              </mc:Choice>
              <mc:Fallback>
                <p:oleObj name="Equation" r:id="rId11" imgW="30351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4229100"/>
                        <a:ext cx="45529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985308"/>
              </p:ext>
            </p:extLst>
          </p:nvPr>
        </p:nvGraphicFramePr>
        <p:xfrm>
          <a:off x="1371600" y="5600700"/>
          <a:ext cx="3581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6" name="Equation" r:id="rId13" imgW="2387520" imgH="533160" progId="Equation.DSMT4">
                  <p:embed/>
                </p:oleObj>
              </mc:Choice>
              <mc:Fallback>
                <p:oleObj name="Equation" r:id="rId13" imgW="23875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600700"/>
                        <a:ext cx="3581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20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3.3 Simplifying the Starting Equations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257800"/>
              </a:xfrm>
            </p:spPr>
            <p:txBody>
              <a:bodyPr>
                <a:normAutofit/>
              </a:bodyPr>
              <a:lstStyle/>
              <a:p>
                <a:pPr marL="45720" indent="0">
                  <a:buSzPct val="100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CASE 8:</a:t>
                </a:r>
              </a:p>
              <a:p>
                <a:r>
                  <a:rPr lang="en-US" sz="2000" dirty="0"/>
                  <a:t>Given,</a:t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endParaRPr lang="en-US" sz="2000" dirty="0"/>
              </a:p>
              <a:p>
                <a:r>
                  <a:rPr lang="en-US" sz="2000" dirty="0"/>
                  <a:t>Also note that squaring both equations and adding gives: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0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0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0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257800"/>
              </a:xfrm>
              <a:blipFill rotWithShape="1">
                <a:blip r:embed="rId4"/>
                <a:stretch>
                  <a:fillRect l="-561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471386"/>
              </p:ext>
            </p:extLst>
          </p:nvPr>
        </p:nvGraphicFramePr>
        <p:xfrm>
          <a:off x="1371600" y="1752600"/>
          <a:ext cx="2038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6" name="Equation" r:id="rId5" imgW="1358640" imgH="203040" progId="Equation.DSMT4">
                  <p:embed/>
                </p:oleObj>
              </mc:Choice>
              <mc:Fallback>
                <p:oleObj name="Equation" r:id="rId5" imgW="1358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2600"/>
                        <a:ext cx="20383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829247"/>
              </p:ext>
            </p:extLst>
          </p:nvPr>
        </p:nvGraphicFramePr>
        <p:xfrm>
          <a:off x="1352550" y="2057400"/>
          <a:ext cx="20764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7" name="Equation" r:id="rId7" imgW="1384200" imgH="203040" progId="Equation.DSMT4">
                  <p:embed/>
                </p:oleObj>
              </mc:Choice>
              <mc:Fallback>
                <p:oleObj name="Equation" r:id="rId7" imgW="1384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2057400"/>
                        <a:ext cx="20764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50753"/>
              </p:ext>
            </p:extLst>
          </p:nvPr>
        </p:nvGraphicFramePr>
        <p:xfrm>
          <a:off x="685800" y="2438400"/>
          <a:ext cx="29146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8" name="Equation" r:id="rId9" imgW="1942920" imgH="457200" progId="Equation.DSMT4">
                  <p:embed/>
                </p:oleObj>
              </mc:Choice>
              <mc:Fallback>
                <p:oleObj name="Equation" r:id="rId9" imgW="1942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38400"/>
                        <a:ext cx="29146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787762"/>
              </p:ext>
            </p:extLst>
          </p:nvPr>
        </p:nvGraphicFramePr>
        <p:xfrm>
          <a:off x="723900" y="3171825"/>
          <a:ext cx="30861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9" name="Equation" r:id="rId11" imgW="2057400" imgH="495000" progId="Equation.DSMT4">
                  <p:embed/>
                </p:oleObj>
              </mc:Choice>
              <mc:Fallback>
                <p:oleObj name="Equation" r:id="rId11" imgW="20574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3171825"/>
                        <a:ext cx="30861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617065"/>
              </p:ext>
            </p:extLst>
          </p:nvPr>
        </p:nvGraphicFramePr>
        <p:xfrm>
          <a:off x="495300" y="4038600"/>
          <a:ext cx="4533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0" name="Equation" r:id="rId13" imgW="3022560" imgH="393480" progId="Equation.DSMT4">
                  <p:embed/>
                </p:oleObj>
              </mc:Choice>
              <mc:Fallback>
                <p:oleObj name="Equation" r:id="rId13" imgW="3022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4038600"/>
                        <a:ext cx="45339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917719"/>
              </p:ext>
            </p:extLst>
          </p:nvPr>
        </p:nvGraphicFramePr>
        <p:xfrm>
          <a:off x="914400" y="4800600"/>
          <a:ext cx="2514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1" name="Equation" r:id="rId15" imgW="1676160" imgH="431640" progId="Equation.DSMT4">
                  <p:embed/>
                </p:oleObj>
              </mc:Choice>
              <mc:Fallback>
                <p:oleObj name="Equation" r:id="rId15" imgW="1676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00600"/>
                        <a:ext cx="2514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21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3.3 Simplifying the Starting Equations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err="1">
                <a:solidFill>
                  <a:schemeClr val="tx1"/>
                </a:solidFill>
              </a:rPr>
              <a:t>Denavit-Hartenberg</a:t>
            </a:r>
            <a:r>
              <a:rPr lang="en-US" sz="2400" dirty="0">
                <a:solidFill>
                  <a:schemeClr val="tx1"/>
                </a:solidFill>
              </a:rPr>
              <a:t> table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000" dirty="0" smtClean="0">
                <a:hlinkClick r:id="rId4" action="ppaction://hlinkfile"/>
              </a:rPr>
              <a:t>Generate </a:t>
            </a:r>
            <a:r>
              <a:rPr lang="en-US" sz="2000" dirty="0">
                <a:hlinkClick r:id="rId4" action="ppaction://hlinkfile"/>
              </a:rPr>
              <a:t>the “T-matrices</a:t>
            </a:r>
            <a:r>
              <a:rPr lang="en-US" sz="2000" dirty="0" smtClean="0">
                <a:hlinkClick r:id="rId4" action="ppaction://hlinkfile"/>
              </a:rPr>
              <a:t>” courtesy of Mathematica.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5394880"/>
                  </p:ext>
                </p:extLst>
              </p:nvPr>
            </p:nvGraphicFramePr>
            <p:xfrm>
              <a:off x="1066800" y="1524000"/>
              <a:ext cx="4575495" cy="255270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939341"/>
                    <a:gridCol w="666628"/>
                    <a:gridCol w="727231"/>
                    <a:gridCol w="1090847"/>
                    <a:gridCol w="1151448"/>
                  </a:tblGrid>
                  <a:tr h="8509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7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 D-H  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r">
                            <a:lnSpc>
                              <a:spcPts val="7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  </a:t>
                          </a: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2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params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>
                            <a:lnSpc>
                              <a:spcPts val="1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-US" sz="1600" b="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</a:t>
                          </a:r>
                          <a:endParaRPr lang="en-US" sz="1600" b="0" i="1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000"/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000" i="1"/>
                                      <m:t>i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5394880"/>
                  </p:ext>
                </p:extLst>
              </p:nvPr>
            </p:nvGraphicFramePr>
            <p:xfrm>
              <a:off x="1066800" y="1524000"/>
              <a:ext cx="4575495" cy="255270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939341"/>
                    <a:gridCol w="666628"/>
                    <a:gridCol w="727231"/>
                    <a:gridCol w="1090847"/>
                    <a:gridCol w="1151448"/>
                  </a:tblGrid>
                  <a:tr h="8509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7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 D-H  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r">
                            <a:lnSpc>
                              <a:spcPts val="7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  </a:t>
                          </a: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2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params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>
                            <a:lnSpc>
                              <a:spcPts val="1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-US" sz="1600" b="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</a:t>
                          </a:r>
                          <a:endParaRPr lang="en-US" sz="1600" b="0" i="1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14525" t="-714" r="-105587" b="-2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160984"/>
              </p:ext>
            </p:extLst>
          </p:nvPr>
        </p:nvGraphicFramePr>
        <p:xfrm>
          <a:off x="2133600" y="1752600"/>
          <a:ext cx="41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0" name="Equation" r:id="rId6" imgW="279400" imgH="228600" progId="Equation.DSMT4">
                  <p:embed/>
                </p:oleObj>
              </mc:Choice>
              <mc:Fallback>
                <p:oleObj name="Equation" r:id="rId6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52600"/>
                        <a:ext cx="4191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342228"/>
              </p:ext>
            </p:extLst>
          </p:nvPr>
        </p:nvGraphicFramePr>
        <p:xfrm>
          <a:off x="2819400" y="1752600"/>
          <a:ext cx="399876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1" name="Equation" r:id="rId8" imgW="266400" imgH="228600" progId="Equation.DSMT4">
                  <p:embed/>
                </p:oleObj>
              </mc:Choice>
              <mc:Fallback>
                <p:oleObj name="Equation" r:id="rId8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752600"/>
                        <a:ext cx="399876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977882"/>
              </p:ext>
            </p:extLst>
          </p:nvPr>
        </p:nvGraphicFramePr>
        <p:xfrm>
          <a:off x="3810000" y="1752600"/>
          <a:ext cx="285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2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752600"/>
                        <a:ext cx="28575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178442"/>
              </p:ext>
            </p:extLst>
          </p:nvPr>
        </p:nvGraphicFramePr>
        <p:xfrm>
          <a:off x="5029200" y="1752600"/>
          <a:ext cx="247542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3" name="Equation" r:id="rId12" imgW="165028" imgH="228501" progId="Equation.DSMT4">
                  <p:embed/>
                </p:oleObj>
              </mc:Choice>
              <mc:Fallback>
                <p:oleObj name="Equation" r:id="rId12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52600"/>
                        <a:ext cx="247542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683746"/>
              </p:ext>
            </p:extLst>
          </p:nvPr>
        </p:nvGraphicFramePr>
        <p:xfrm>
          <a:off x="4865914" y="2438400"/>
          <a:ext cx="476043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4" name="Equation" r:id="rId14" imgW="317362" imgH="228501" progId="Equation.DSMT4">
                  <p:embed/>
                </p:oleObj>
              </mc:Choice>
              <mc:Fallback>
                <p:oleObj name="Equation" r:id="rId14" imgW="31736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914" y="2438400"/>
                        <a:ext cx="476043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833481"/>
              </p:ext>
            </p:extLst>
          </p:nvPr>
        </p:nvGraphicFramePr>
        <p:xfrm>
          <a:off x="4827814" y="2841625"/>
          <a:ext cx="49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5" name="Equation" r:id="rId16" imgW="330120" imgH="228600" progId="Equation.DSMT4">
                  <p:embed/>
                </p:oleObj>
              </mc:Choice>
              <mc:Fallback>
                <p:oleObj name="Equation" r:id="rId16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814" y="2841625"/>
                        <a:ext cx="495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055368"/>
              </p:ext>
            </p:extLst>
          </p:nvPr>
        </p:nvGraphicFramePr>
        <p:xfrm>
          <a:off x="2743200" y="3276600"/>
          <a:ext cx="628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" name="Equation" r:id="rId18" imgW="419040" imgH="228600" progId="Equation.DSMT4">
                  <p:embed/>
                </p:oleObj>
              </mc:Choice>
              <mc:Fallback>
                <p:oleObj name="Equation" r:id="rId18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76600"/>
                        <a:ext cx="6286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3496"/>
              </p:ext>
            </p:extLst>
          </p:nvPr>
        </p:nvGraphicFramePr>
        <p:xfrm>
          <a:off x="2743200" y="3668486"/>
          <a:ext cx="628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7" name="Equation" r:id="rId20" imgW="419040" imgH="228600" progId="Equation.DSMT4">
                  <p:embed/>
                </p:oleObj>
              </mc:Choice>
              <mc:Fallback>
                <p:oleObj name="Equation" r:id="rId20" imgW="41904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68486"/>
                        <a:ext cx="6286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249446"/>
              </p:ext>
            </p:extLst>
          </p:nvPr>
        </p:nvGraphicFramePr>
        <p:xfrm>
          <a:off x="4876800" y="3276600"/>
          <a:ext cx="49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8" name="Equation" r:id="rId22" imgW="330120" imgH="228600" progId="Equation.DSMT4">
                  <p:embed/>
                </p:oleObj>
              </mc:Choice>
              <mc:Fallback>
                <p:oleObj name="Equation" r:id="rId22" imgW="33012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495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497223"/>
              </p:ext>
            </p:extLst>
          </p:nvPr>
        </p:nvGraphicFramePr>
        <p:xfrm>
          <a:off x="4876800" y="3679372"/>
          <a:ext cx="49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9" name="Equation" r:id="rId24" imgW="330120" imgH="228600" progId="Equation.DSMT4">
                  <p:embed/>
                </p:oleObj>
              </mc:Choice>
              <mc:Fallback>
                <p:oleObj name="Equation" r:id="rId24" imgW="33012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679372"/>
                        <a:ext cx="495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3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3.3 Simplifying the Starting Equations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sz="2000" dirty="0" smtClean="0"/>
                  <a:t>Thus, the forward kinematics of this robotic arm can be described by the matrix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2000">
                                <a:latin typeface="Cambria Math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>
                                <a:latin typeface="Cambria Math"/>
                              </a:rPr>
                              <m:t>0</m:t>
                            </m:r>
                          </m:sup>
                          <m:e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e>
                        </m:sPre>
                        <m:r>
                          <a:rPr lang="en-US" sz="200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r>
                  <a:rPr lang="en-CA" sz="2000" dirty="0"/>
                  <a:t>As this robot has only four independent joints, it will </a:t>
                </a:r>
                <a:r>
                  <a:rPr lang="en-CA" sz="2000" u="sng" dirty="0"/>
                  <a:t>NOT</a:t>
                </a:r>
                <a:r>
                  <a:rPr lang="en-CA" sz="2000" dirty="0"/>
                  <a:t> be able to reach an arbitrary 6-dimensional pose (position and orientation). Let’s use this robot to realize a 3-D position and 1-D orientation</a:t>
                </a:r>
                <a:r>
                  <a:rPr lang="en-CA" sz="2000" dirty="0" smtClean="0"/>
                  <a:t>.</a:t>
                </a:r>
              </a:p>
              <a:p>
                <a:pPr>
                  <a:lnSpc>
                    <a:spcPts val="3000"/>
                  </a:lnSpc>
                </a:pPr>
                <a:r>
                  <a:rPr lang="en-CA" sz="2000" dirty="0"/>
                  <a:t>The three scalar positional equations are</a:t>
                </a:r>
                <a:r>
                  <a:rPr lang="en-CA" sz="2000" dirty="0" smtClean="0"/>
                  <a:t>:</a:t>
                </a:r>
                <a:br>
                  <a:rPr lang="en-CA" sz="2000" dirty="0" smtClean="0"/>
                </a:br>
                <a:r>
                  <a:rPr lang="en-CA" sz="2000" dirty="0" smtClean="0"/>
                  <a:t>								(3.26)</a:t>
                </a:r>
                <a:br>
                  <a:rPr lang="en-CA" sz="2000" dirty="0" smtClean="0"/>
                </a:br>
                <a:r>
                  <a:rPr lang="en-CA" sz="2000" dirty="0" smtClean="0"/>
                  <a:t>								(3.27)</a:t>
                </a:r>
                <a:br>
                  <a:rPr lang="en-CA" sz="2000" dirty="0" smtClean="0"/>
                </a:br>
                <a:r>
                  <a:rPr lang="en-CA" sz="2000" dirty="0" smtClean="0"/>
                  <a:t>								(3.28)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t="-7512" r="-632" b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358218"/>
              </p:ext>
            </p:extLst>
          </p:nvPr>
        </p:nvGraphicFramePr>
        <p:xfrm>
          <a:off x="990600" y="1752600"/>
          <a:ext cx="6762420" cy="140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8" name="Equation" r:id="rId5" imgW="4508280" imgH="939600" progId="Equation.DSMT4">
                  <p:embed/>
                </p:oleObj>
              </mc:Choice>
              <mc:Fallback>
                <p:oleObj name="Equation" r:id="rId5" imgW="45082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752600"/>
                        <a:ext cx="6762420" cy="140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170245"/>
              </p:ext>
            </p:extLst>
          </p:nvPr>
        </p:nvGraphicFramePr>
        <p:xfrm>
          <a:off x="2895600" y="4724400"/>
          <a:ext cx="179064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9" name="Equation" r:id="rId7" imgW="1193760" imgH="228600" progId="Equation.DSMT4">
                  <p:embed/>
                </p:oleObj>
              </mc:Choice>
              <mc:Fallback>
                <p:oleObj name="Equation" r:id="rId7" imgW="1193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4724400"/>
                        <a:ext cx="179064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044168"/>
              </p:ext>
            </p:extLst>
          </p:nvPr>
        </p:nvGraphicFramePr>
        <p:xfrm>
          <a:off x="2895600" y="5105400"/>
          <a:ext cx="175230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0" name="Equation" r:id="rId9" imgW="1168200" imgH="241200" progId="Equation.DSMT4">
                  <p:embed/>
                </p:oleObj>
              </mc:Choice>
              <mc:Fallback>
                <p:oleObj name="Equation" r:id="rId9" imgW="1168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95600" y="5105400"/>
                        <a:ext cx="175230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821890"/>
              </p:ext>
            </p:extLst>
          </p:nvPr>
        </p:nvGraphicFramePr>
        <p:xfrm>
          <a:off x="2895600" y="5486400"/>
          <a:ext cx="148554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1" name="Equation" r:id="rId11" imgW="990360" imgH="228600" progId="Equation.DSMT4">
                  <p:embed/>
                </p:oleObj>
              </mc:Choice>
              <mc:Fallback>
                <p:oleObj name="Equation" r:id="rId11" imgW="990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95600" y="5486400"/>
                        <a:ext cx="148554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4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3.3 Simplifying the Starting Equations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257800"/>
              </a:xfrm>
            </p:spPr>
            <p:txBody>
              <a:bodyPr>
                <a:normAutofit/>
              </a:bodyPr>
              <a:lstStyle/>
              <a:p>
                <a:r>
                  <a:rPr lang="en-CA" sz="2000" dirty="0"/>
                  <a:t>For a 1-D </a:t>
                </a:r>
                <a:r>
                  <a:rPr lang="en-CA" sz="2000" dirty="0" err="1"/>
                  <a:t>orientational</a:t>
                </a:r>
                <a:r>
                  <a:rPr lang="en-CA" sz="2000" dirty="0"/>
                  <a:t> constraint it seems reasonable to stipulate the inclination (or declination) angle </a:t>
                </a:r>
                <a:r>
                  <a:rPr lang="en-CA" sz="20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b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 smtClean="0"/>
                  <a:t>) </a:t>
                </a:r>
                <a:r>
                  <a:rPr lang="en-CA" sz="2000" dirty="0"/>
                  <a:t>of the gripper to the ground plane. </a:t>
                </a:r>
                <a:endParaRPr lang="en-CA" sz="2000" dirty="0" smtClean="0"/>
              </a:p>
              <a:p>
                <a:r>
                  <a:rPr lang="en-CA" sz="2000" dirty="0" smtClean="0"/>
                  <a:t>This </a:t>
                </a:r>
                <a:r>
                  <a:rPr lang="en-CA" sz="2000" dirty="0"/>
                  <a:t>inclination angle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b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) is the angle </a:t>
                </a:r>
                <a:r>
                  <a:rPr lang="en-CA" sz="2000" dirty="0" smtClean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CA" sz="2000" dirty="0" smtClean="0"/>
                  <a:t> </a:t>
                </a:r>
                <a:r>
                  <a:rPr lang="en-CA" sz="2000" dirty="0"/>
                  <a:t>makes with a horizontal plane (</a:t>
                </a:r>
                <a:r>
                  <a:rPr lang="en-CA" sz="2000" i="1" dirty="0"/>
                  <a:t>i.e</a:t>
                </a:r>
                <a:r>
                  <a:rPr lang="en-CA" sz="2000" i="1" dirty="0" smtClean="0"/>
                  <a:t>.,</a:t>
                </a:r>
                <a:r>
                  <a:rPr lang="en-CA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sz="2000" i="1"/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000" dirty="0" smtClean="0"/>
                  <a:t> </a:t>
                </a:r>
                <a:r>
                  <a:rPr lang="en-CA" sz="2000" dirty="0"/>
                  <a:t>plane) or the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CA" sz="2000" dirty="0"/>
                  <a:t> makes with a vertical plane, therefore</a:t>
                </a:r>
                <a:r>
                  <a:rPr lang="en-CA" sz="2000" dirty="0" smtClean="0"/>
                  <a:t>,</a:t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r>
                  <a:rPr lang="en-CA" sz="2000" dirty="0" smtClean="0"/>
                  <a:t>					and</a:t>
                </a:r>
              </a:p>
              <a:p>
                <a:endParaRPr lang="en-CA" sz="2000" dirty="0"/>
              </a:p>
              <a:p>
                <a:r>
                  <a:rPr lang="en-CA" sz="2000" dirty="0" smtClean="0"/>
                  <a:t>Recalling equation (2.10), </a:t>
                </a:r>
                <a:r>
                  <a:rPr lang="en-CA" sz="2000" dirty="0"/>
                  <a:t>we see </a:t>
                </a:r>
                <a:r>
                  <a:rPr lang="en-CA" sz="2000" dirty="0" smtClean="0"/>
                  <a:t>that</a:t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endParaRPr lang="en-CA" sz="2000" dirty="0" smtClean="0"/>
              </a:p>
              <a:p>
                <a:r>
                  <a:rPr lang="en-CA" sz="2000" dirty="0" smtClean="0"/>
                  <a:t>Hence, to define an inclination angle we are effectively choosing the (3, 1) and (3, 2) elements of the desired rotation matrix. 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257800"/>
              </a:xfrm>
              <a:blipFill rotWithShape="1">
                <a:blip r:embed="rId4"/>
                <a:stretch>
                  <a:fillRect t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150318"/>
              </p:ext>
            </p:extLst>
          </p:nvPr>
        </p:nvGraphicFramePr>
        <p:xfrm>
          <a:off x="2438400" y="2438400"/>
          <a:ext cx="140940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6" name="Equation" r:id="rId5" imgW="939600" imgH="253800" progId="Equation.DSMT4">
                  <p:embed/>
                </p:oleObj>
              </mc:Choice>
              <mc:Fallback>
                <p:oleObj name="Equation" r:id="rId5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2438400"/>
                        <a:ext cx="140940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715369"/>
              </p:ext>
            </p:extLst>
          </p:nvPr>
        </p:nvGraphicFramePr>
        <p:xfrm>
          <a:off x="2438400" y="2819400"/>
          <a:ext cx="148554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7" name="Equation" r:id="rId7" imgW="990360" imgH="253800" progId="Equation.DSMT4">
                  <p:embed/>
                </p:oleObj>
              </mc:Choice>
              <mc:Fallback>
                <p:oleObj name="Equation" r:id="rId7" imgW="990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8400" y="2819400"/>
                        <a:ext cx="148554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378709"/>
              </p:ext>
            </p:extLst>
          </p:nvPr>
        </p:nvGraphicFramePr>
        <p:xfrm>
          <a:off x="2438400" y="3886500"/>
          <a:ext cx="2228580" cy="106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8" name="Equation" r:id="rId9" imgW="1485720" imgH="711000" progId="Equation.DSMT4">
                  <p:embed/>
                </p:oleObj>
              </mc:Choice>
              <mc:Fallback>
                <p:oleObj name="Equation" r:id="rId9" imgW="14857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8400" y="3886500"/>
                        <a:ext cx="2228580" cy="106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5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3.3 Simplifying the Starting Equations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181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CA" sz="2000" dirty="0" smtClean="0"/>
                  <a:t>Thus, the scalar equations become</a:t>
                </a:r>
                <a:br>
                  <a:rPr lang="en-CA" sz="2000" dirty="0" smtClean="0"/>
                </a:br>
                <a:r>
                  <a:rPr lang="en-CA" sz="2000" dirty="0" smtClean="0"/>
                  <a:t>								(3.29)</a:t>
                </a:r>
                <a:br>
                  <a:rPr lang="en-CA" sz="2000" dirty="0" smtClean="0"/>
                </a:br>
                <a:r>
                  <a:rPr lang="en-CA" sz="2000" dirty="0" smtClean="0"/>
                  <a:t>								(3.30)</a:t>
                </a:r>
              </a:p>
              <a:p>
                <a:r>
                  <a:rPr lang="en-CA" sz="2000" dirty="0"/>
                  <a:t>Solving these equations </a:t>
                </a:r>
                <a:r>
                  <a:rPr lang="en-CA" sz="2000" dirty="0" smtClean="0"/>
                  <a:t>gives</a:t>
                </a:r>
                <a:br>
                  <a:rPr lang="en-CA" sz="2000" dirty="0" smtClean="0"/>
                </a:br>
                <a:r>
                  <a:rPr lang="en-CA" sz="2000" dirty="0" smtClean="0"/>
                  <a:t>								(3.31)</a:t>
                </a:r>
              </a:p>
              <a:p>
                <a:r>
                  <a:rPr lang="en-CA" sz="2000" dirty="0"/>
                  <a:t>By noting that the distance from the origin of frame {0} to the origin of frame {4} should depend only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b="0" i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sz="2000" dirty="0"/>
                  <a:t>, we </a:t>
                </a:r>
                <a:r>
                  <a:rPr lang="en-CA" sz="2000" dirty="0" smtClean="0"/>
                  <a:t>get</a:t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r>
                  <a:rPr lang="en-CA" sz="2000" dirty="0" smtClean="0"/>
                  <a:t>								(3.32)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181600"/>
              </a:xfrm>
              <a:blipFill rotWithShape="1">
                <a:blip r:embed="rId4"/>
                <a:stretch>
                  <a:fillRect r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913031"/>
              </p:ext>
            </p:extLst>
          </p:nvPr>
        </p:nvGraphicFramePr>
        <p:xfrm>
          <a:off x="2514600" y="1409700"/>
          <a:ext cx="13143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7" name="Equation" r:id="rId5" imgW="876240" imgH="228600" progId="Equation.DSMT4">
                  <p:embed/>
                </p:oleObj>
              </mc:Choice>
              <mc:Fallback>
                <p:oleObj name="Equation" r:id="rId5" imgW="876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1409700"/>
                        <a:ext cx="131436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081237"/>
              </p:ext>
            </p:extLst>
          </p:nvPr>
        </p:nvGraphicFramePr>
        <p:xfrm>
          <a:off x="2514600" y="1828800"/>
          <a:ext cx="1390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8" name="Equation" r:id="rId7" imgW="927000" imgH="228600" progId="Equation.DSMT4">
                  <p:embed/>
                </p:oleObj>
              </mc:Choice>
              <mc:Fallback>
                <p:oleObj name="Equation" r:id="rId7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1828800"/>
                        <a:ext cx="1390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85226"/>
              </p:ext>
            </p:extLst>
          </p:nvPr>
        </p:nvGraphicFramePr>
        <p:xfrm>
          <a:off x="2514600" y="2590800"/>
          <a:ext cx="79974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9" name="Equation" r:id="rId9" imgW="533160" imgH="228600" progId="Equation.DSMT4">
                  <p:embed/>
                </p:oleObj>
              </mc:Choice>
              <mc:Fallback>
                <p:oleObj name="Equation" r:id="rId9" imgW="533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4600" y="2590800"/>
                        <a:ext cx="79974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817367"/>
              </p:ext>
            </p:extLst>
          </p:nvPr>
        </p:nvGraphicFramePr>
        <p:xfrm>
          <a:off x="2514600" y="3696120"/>
          <a:ext cx="4000320" cy="87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0" name="Equation" r:id="rId11" imgW="2666880" imgH="583920" progId="Equation.DSMT4">
                  <p:embed/>
                </p:oleObj>
              </mc:Choice>
              <mc:Fallback>
                <p:oleObj name="Equation" r:id="rId11" imgW="26668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14600" y="3696120"/>
                        <a:ext cx="4000320" cy="87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734907"/>
              </p:ext>
            </p:extLst>
          </p:nvPr>
        </p:nvGraphicFramePr>
        <p:xfrm>
          <a:off x="1714800" y="4648200"/>
          <a:ext cx="4152600" cy="64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1" name="Equation" r:id="rId13" imgW="2768400" imgH="431640" progId="Equation.DSMT4">
                  <p:embed/>
                </p:oleObj>
              </mc:Choice>
              <mc:Fallback>
                <p:oleObj name="Equation" r:id="rId13" imgW="2768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14800" y="4648200"/>
                        <a:ext cx="4152600" cy="647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78232"/>
              </p:ext>
            </p:extLst>
          </p:nvPr>
        </p:nvGraphicFramePr>
        <p:xfrm>
          <a:off x="1828800" y="5448660"/>
          <a:ext cx="3885840" cy="79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2" name="Equation" r:id="rId15" imgW="2590560" imgH="533160" progId="Equation.DSMT4">
                  <p:embed/>
                </p:oleObj>
              </mc:Choice>
              <mc:Fallback>
                <p:oleObj name="Equation" r:id="rId15" imgW="25905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28800" y="5448660"/>
                        <a:ext cx="3885840" cy="799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6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3.3 Simplifying the Starting Equations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CA" sz="2000" dirty="0"/>
                  <a:t>Dividing </a:t>
                </a:r>
                <a:r>
                  <a:rPr lang="en-CA" sz="2000" dirty="0" smtClean="0"/>
                  <a:t>equation (3.27) </a:t>
                </a:r>
                <a:r>
                  <a:rPr lang="en-CA" sz="2000" dirty="0"/>
                  <a:t>by </a:t>
                </a:r>
                <a:r>
                  <a:rPr lang="en-CA" sz="2000" dirty="0" smtClean="0"/>
                  <a:t>equation (3.26) gives</a:t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r>
                  <a:rPr lang="en-CA" sz="2000" dirty="0" smtClean="0"/>
                  <a:t>								(3.33)</a:t>
                </a:r>
                <a:br>
                  <a:rPr lang="en-CA" sz="2000" dirty="0" smtClean="0"/>
                </a:br>
                <a:endParaRPr lang="en-CA" sz="2000" dirty="0" smtClean="0"/>
              </a:p>
              <a:p>
                <a:pPr>
                  <a:lnSpc>
                    <a:spcPts val="3000"/>
                  </a:lnSpc>
                </a:pPr>
                <a:r>
                  <a:rPr lang="en-CA" sz="2000" dirty="0"/>
                  <a:t>Knowing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b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, multiply </a:t>
                </a:r>
                <a:r>
                  <a:rPr lang="en-CA" sz="2000" dirty="0" smtClean="0"/>
                  <a:t>equation (3.27) </a:t>
                </a:r>
                <a:r>
                  <a:rPr lang="en-CA" sz="2000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/>
                          <m:t>C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and add to </a:t>
                </a:r>
                <a:r>
                  <a:rPr lang="en-CA" sz="2000" dirty="0" smtClean="0"/>
                  <a:t>equation (3.28) </a:t>
                </a:r>
                <a:r>
                  <a:rPr lang="en-CA" sz="2000" dirty="0"/>
                  <a:t>multiplied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1" i="0" smtClean="0"/>
                          <m:t>S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to </a:t>
                </a:r>
                <a:r>
                  <a:rPr lang="en-CA" sz="2000" dirty="0" smtClean="0"/>
                  <a:t>get</a:t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r>
                  <a:rPr lang="en-CA" sz="2000" dirty="0" smtClean="0"/>
                  <a:t>								(3.34)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71948"/>
              </p:ext>
            </p:extLst>
          </p:nvPr>
        </p:nvGraphicFramePr>
        <p:xfrm>
          <a:off x="2362200" y="1338944"/>
          <a:ext cx="119988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" name="Equation" r:id="rId5" imgW="799920" imgH="457200" progId="Equation.DSMT4">
                  <p:embed/>
                </p:oleObj>
              </mc:Choice>
              <mc:Fallback>
                <p:oleObj name="Equation" r:id="rId5" imgW="799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1338944"/>
                        <a:ext cx="119988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672787"/>
              </p:ext>
            </p:extLst>
          </p:nvPr>
        </p:nvGraphicFramePr>
        <p:xfrm>
          <a:off x="1447800" y="2057400"/>
          <a:ext cx="567648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1" name="Equation" r:id="rId7" imgW="3784320" imgH="482400" progId="Equation.DSMT4">
                  <p:embed/>
                </p:oleObj>
              </mc:Choice>
              <mc:Fallback>
                <p:oleObj name="Equation" r:id="rId7" imgW="3784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800" y="2057400"/>
                        <a:ext cx="567648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79944"/>
              </p:ext>
            </p:extLst>
          </p:nvPr>
        </p:nvGraphicFramePr>
        <p:xfrm>
          <a:off x="2209800" y="3733800"/>
          <a:ext cx="41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" name="Equation" r:id="rId9" imgW="2781000" imgH="457200" progId="Equation.DSMT4">
                  <p:embed/>
                </p:oleObj>
              </mc:Choice>
              <mc:Fallback>
                <p:oleObj name="Equation" r:id="rId9" imgW="2781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09800" y="3733800"/>
                        <a:ext cx="4171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314244"/>
              </p:ext>
            </p:extLst>
          </p:nvPr>
        </p:nvGraphicFramePr>
        <p:xfrm>
          <a:off x="1295400" y="4419600"/>
          <a:ext cx="3142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3" name="Equation" r:id="rId11" imgW="2095200" imgH="457200" progId="Equation.DSMT4">
                  <p:embed/>
                </p:oleObj>
              </mc:Choice>
              <mc:Fallback>
                <p:oleObj name="Equation" r:id="rId11" imgW="2095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5400" y="4419600"/>
                        <a:ext cx="31428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7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3.3 Simplifying the Starting Equations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sz="2000" dirty="0" smtClean="0"/>
                  <a:t>Multiplying equation (3.26)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/>
                          <m:t>S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 smtClean="0"/>
                  <a:t> </a:t>
                </a:r>
                <a:r>
                  <a:rPr lang="en-CA" sz="2000" dirty="0"/>
                  <a:t>and subtract from </a:t>
                </a:r>
                <a:r>
                  <a:rPr lang="en-CA" sz="2000" dirty="0" smtClean="0"/>
                  <a:t>equation (3.28) </a:t>
                </a:r>
                <a:r>
                  <a:rPr lang="en-CA" sz="2000" dirty="0"/>
                  <a:t>multiplied </a:t>
                </a:r>
                <a:r>
                  <a:rPr lang="en-CA" sz="2000" dirty="0" smtClean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1" i="0" smtClean="0"/>
                          <m:t>C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 smtClean="0"/>
                  <a:t> gives</a:t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r>
                  <a:rPr lang="en-CA" sz="2000" dirty="0" smtClean="0"/>
                  <a:t/>
                </a:r>
                <a:br>
                  <a:rPr lang="en-CA" sz="2000" dirty="0" smtClean="0"/>
                </a:br>
                <a:r>
                  <a:rPr lang="en-CA" sz="2000" dirty="0" smtClean="0"/>
                  <a:t>								(3.35)</a:t>
                </a:r>
              </a:p>
              <a:p>
                <a:r>
                  <a:rPr lang="en-CA" sz="2000" dirty="0" smtClean="0"/>
                  <a:t>Equations (3.34) </a:t>
                </a:r>
                <a:r>
                  <a:rPr lang="en-CA" sz="2000" dirty="0"/>
                  <a:t>and </a:t>
                </a:r>
                <a:r>
                  <a:rPr lang="en-CA" sz="2000" dirty="0" smtClean="0"/>
                  <a:t>(3.35) are </a:t>
                </a:r>
                <a:r>
                  <a:rPr lang="en-CA" sz="2000" dirty="0"/>
                  <a:t>of the </a:t>
                </a:r>
                <a:r>
                  <a:rPr lang="en-CA" sz="2000" dirty="0" smtClean="0"/>
                  <a:t>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/>
                                  <m:t>S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/>
                                  <m:t>C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0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r>
                          <a:rPr lang="en-US" sz="2000">
                            <a:latin typeface="Cambria Math"/>
                          </a:rPr>
                          <m:t>⇒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/>
                                  <m:t>S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0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/>
                                  <m:t>C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r>
                  <a:rPr lang="en-CA" sz="2000" dirty="0"/>
                  <a:t>Rewriting in matrix/vector form and solving for  gives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t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443319"/>
              </p:ext>
            </p:extLst>
          </p:nvPr>
        </p:nvGraphicFramePr>
        <p:xfrm>
          <a:off x="1981200" y="1562340"/>
          <a:ext cx="4438260" cy="64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1" name="Equation" r:id="rId5" imgW="2958840" imgH="431640" progId="Equation.DSMT4">
                  <p:embed/>
                </p:oleObj>
              </mc:Choice>
              <mc:Fallback>
                <p:oleObj name="Equation" r:id="rId5" imgW="2958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1562340"/>
                        <a:ext cx="4438260" cy="647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340870"/>
              </p:ext>
            </p:extLst>
          </p:nvPr>
        </p:nvGraphicFramePr>
        <p:xfrm>
          <a:off x="1066800" y="2057400"/>
          <a:ext cx="2685960" cy="64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2" name="Equation" r:id="rId7" imgW="1790640" imgH="431640" progId="Equation.DSMT4">
                  <p:embed/>
                </p:oleObj>
              </mc:Choice>
              <mc:Fallback>
                <p:oleObj name="Equation" r:id="rId7" imgW="1790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800" y="2057400"/>
                        <a:ext cx="2685960" cy="647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199324"/>
              </p:ext>
            </p:extLst>
          </p:nvPr>
        </p:nvGraphicFramePr>
        <p:xfrm>
          <a:off x="2000640" y="3200400"/>
          <a:ext cx="135216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3" name="Equation" r:id="rId9" imgW="901440" imgH="457200" progId="Equation.DSMT4">
                  <p:embed/>
                </p:oleObj>
              </mc:Choice>
              <mc:Fallback>
                <p:oleObj name="Equation" r:id="rId9" imgW="901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00640" y="3200400"/>
                        <a:ext cx="135216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200296"/>
              </p:ext>
            </p:extLst>
          </p:nvPr>
        </p:nvGraphicFramePr>
        <p:xfrm>
          <a:off x="2057400" y="4343400"/>
          <a:ext cx="1847340" cy="64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4" name="Equation" r:id="rId11" imgW="1231560" imgH="431640" progId="Equation.DSMT4">
                  <p:embed/>
                </p:oleObj>
              </mc:Choice>
              <mc:Fallback>
                <p:oleObj name="Equation" r:id="rId11" imgW="1231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57400" y="4343400"/>
                        <a:ext cx="1847340" cy="647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8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3.3 Simplifying the Starting Equations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 20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				(3.36)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CA" sz="2000" dirty="0"/>
              <a:t>Finally, we can solve </a:t>
            </a:r>
            <a:r>
              <a:rPr lang="en-CA" sz="2000" dirty="0" smtClean="0"/>
              <a:t>for </a:t>
            </a:r>
            <a:r>
              <a:rPr lang="en-CA" sz="2000" dirty="0" smtClean="0">
                <a:sym typeface="Symbol"/>
              </a:rPr>
              <a:t></a:t>
            </a:r>
            <a:r>
              <a:rPr lang="en-CA" sz="2000" baseline="-25000" dirty="0" smtClean="0">
                <a:sym typeface="Symbol"/>
              </a:rPr>
              <a:t>4</a:t>
            </a:r>
            <a:r>
              <a:rPr lang="en-CA" sz="2000" dirty="0" smtClean="0"/>
              <a:t> as</a:t>
            </a:r>
            <a:br>
              <a:rPr lang="en-CA" sz="2000" dirty="0" smtClean="0"/>
            </a:br>
            <a:endParaRPr lang="en-CA" sz="2000" dirty="0" smtClean="0"/>
          </a:p>
          <a:p>
            <a:r>
              <a:rPr lang="en-CA" sz="2000" dirty="0"/>
              <a:t>The resulting set of four solutions can be depicted as a tree rather than a table.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15452"/>
              </p:ext>
            </p:extLst>
          </p:nvPr>
        </p:nvGraphicFramePr>
        <p:xfrm>
          <a:off x="914400" y="762000"/>
          <a:ext cx="3981420" cy="129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2" name="Equation" r:id="rId4" imgW="2654280" imgH="863280" progId="Equation.DSMT4">
                  <p:embed/>
                </p:oleObj>
              </mc:Choice>
              <mc:Fallback>
                <p:oleObj name="Equation" r:id="rId4" imgW="26542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762000"/>
                        <a:ext cx="3981420" cy="129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249549"/>
              </p:ext>
            </p:extLst>
          </p:nvPr>
        </p:nvGraphicFramePr>
        <p:xfrm>
          <a:off x="2057400" y="2095800"/>
          <a:ext cx="274320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3" name="Equation" r:id="rId6" imgW="1828800" imgH="482400" progId="Equation.DSMT4">
                  <p:embed/>
                </p:oleObj>
              </mc:Choice>
              <mc:Fallback>
                <p:oleObj name="Equation" r:id="rId6" imgW="1828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2095800"/>
                        <a:ext cx="274320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394071"/>
              </p:ext>
            </p:extLst>
          </p:nvPr>
        </p:nvGraphicFramePr>
        <p:xfrm>
          <a:off x="1828800" y="3276600"/>
          <a:ext cx="281934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" name="Equation" r:id="rId8" imgW="1879560" imgH="228600" progId="Equation.DSMT4">
                  <p:embed/>
                </p:oleObj>
              </mc:Choice>
              <mc:Fallback>
                <p:oleObj name="Equation" r:id="rId8" imgW="1879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28800" y="3276600"/>
                        <a:ext cx="281934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87434"/>
            <a:ext cx="7192380" cy="1860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9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3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AcademicPresentation3</Template>
  <TotalTime>0</TotalTime>
  <Words>800</Words>
  <Application>Microsoft Office PowerPoint</Application>
  <PresentationFormat>On-screen Show (4:3)</PresentationFormat>
  <Paragraphs>207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 Math</vt:lpstr>
      <vt:lpstr>Wingdings</vt:lpstr>
      <vt:lpstr>Times New Roman</vt:lpstr>
      <vt:lpstr>Arial Unicode MS</vt:lpstr>
      <vt:lpstr>Symbol</vt:lpstr>
      <vt:lpstr>Tw Cen MT</vt:lpstr>
      <vt:lpstr>AcademicPresentation3</vt:lpstr>
      <vt:lpstr>Equation</vt:lpstr>
      <vt:lpstr>NMT EE 589 &amp; UNM ME 482/582 Robot Engineering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  <vt:lpstr>3.3 Simplifying the Starting Equations</vt:lpstr>
    </vt:vector>
  </TitlesOfParts>
  <LinksUpToDate>false</LinksUpToDate>
  <SharedDoc>false</SharedDoc>
  <HyperlinkBase>http://geek.nmt.edu/~bruder/lectures/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2011-01-13T03:15:04Z</dcterms:created>
  <dcterms:modified xsi:type="dcterms:W3CDTF">2012-09-21T13:57:25Z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