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bookmarkIdSeed="2">
  <p:sldMasterIdLst>
    <p:sldMasterId id="2147483694" r:id="rId2"/>
  </p:sldMasterIdLst>
  <p:notesMasterIdLst>
    <p:notesMasterId r:id="rId19"/>
  </p:notesMasterIdLst>
  <p:sldIdLst>
    <p:sldId id="256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9144000" cy="6858000" type="screen4x3"/>
  <p:notesSz cx="7023100" cy="9309100"/>
  <p:embeddedFontLst>
    <p:embeddedFont>
      <p:font typeface="Tw Cen MT" pitchFamily="34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mbria Math" pitchFamily="18" charset="0"/>
      <p:regular r:id="rId28"/>
    </p:embeddedFont>
    <p:embeddedFont>
      <p:font typeface="Arial Unicode MS" pitchFamily="34" charset="-128"/>
      <p:regular r:id="rId29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Pea015o1mQdyLvbMbuxvJw==" hashData="RAWO2qerJHub5szJrAJXW20drf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FF"/>
    <a:srgbClr val="FFFFFF"/>
    <a:srgbClr val="99FFCC"/>
    <a:srgbClr val="0000FF"/>
    <a:srgbClr val="FF00FF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624" autoAdjust="0"/>
  </p:normalViewPr>
  <p:slideViewPr>
    <p:cSldViewPr>
      <p:cViewPr varScale="1">
        <p:scale>
          <a:sx n="98" d="100"/>
          <a:sy n="98" d="100"/>
        </p:scale>
        <p:origin x="-4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</a:t>
            </a:r>
            <a:r>
              <a:rPr lang="en-US" baseline="0" dirty="0" smtClean="0"/>
              <a:t> slide for courses, classes, lectures et 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5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65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6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46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1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88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4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1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4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3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0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6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0" y="4572000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mtClean="0"/>
              <a:t>Tuesday 27th Nov 2012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en-US" smtClean="0">
                <a:solidFill>
                  <a:schemeClr val="tx2"/>
                </a:solidFill>
              </a:rPr>
              <a:t>ME 482/582: Robotics Engineering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http://www.robotshop.com/content/images/learningcenter/robot-ar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000250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Tuesday 27th Nov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3800" y="76200"/>
            <a:ext cx="5181600" cy="457200"/>
          </a:xfrm>
          <a:prstGeom prst="rect">
            <a:avLst/>
          </a:prstGeom>
          <a:solidFill>
            <a:srgbClr val="99CCFF"/>
          </a:solidFill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477000"/>
            <a:ext cx="2788920" cy="274320"/>
          </a:xfrm>
        </p:spPr>
        <p:txBody>
          <a:bodyPr/>
          <a:lstStyle/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16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600" y="76200"/>
            <a:ext cx="3383280" cy="457200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 smtClean="0"/>
              <a:t>8. Manipulator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9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15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idx="1"/>
          </p:nvPr>
        </p:nvSpPr>
        <p:spPr>
          <a:xfrm>
            <a:off x="457200" y="914400"/>
            <a:ext cx="832104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3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44157" y="548958"/>
            <a:ext cx="100584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828800" y="1676400"/>
            <a:ext cx="8153400" cy="4495800"/>
          </a:xfrm>
        </p:spPr>
        <p:txBody>
          <a:bodyPr/>
          <a:lstStyle>
            <a:lvl1pPr>
              <a:defRPr sz="2400" b="1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defRPr>
            </a:lvl1pPr>
            <a:lvl2pPr marL="640080" indent="-274320">
              <a:buFont typeface="Wingdings" pitchFamily="2" charset="2"/>
              <a:buChar char="Ø"/>
              <a:defRPr sz="2200">
                <a:latin typeface="Calibri" pitchFamily="34" charset="0"/>
                <a:cs typeface="Calibri" pitchFamily="34" charset="0"/>
              </a:defRPr>
            </a:lvl2pPr>
            <a:lvl3pPr marL="914400" indent="-228600">
              <a:buClrTx/>
              <a:buFont typeface="Wingdings" pitchFamily="2" charset="2"/>
              <a:buChar char=""/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371600" indent="-228600">
              <a:buClrTx/>
              <a:buFont typeface="Calibri" pitchFamily="34" charset="0"/>
              <a:buChar char="-"/>
              <a:defRPr sz="1800">
                <a:latin typeface="Times New Roman" pitchFamily="18" charset="0"/>
                <a:cs typeface="Times New Roman" pitchFamily="18" charset="0"/>
              </a:defRPr>
            </a:lvl4pPr>
            <a:lvl5pPr marL="1828800" indent="-228600">
              <a:buFont typeface="Wingdings" pitchFamily="2" charset="2"/>
              <a:buChar char="§"/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Tuesday 27th Nov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Tuesday 27th Nov 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32104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471160" y="6477000"/>
            <a:ext cx="18288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14600" y="6477000"/>
            <a:ext cx="271272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/>
          <a:lstStyle>
            <a:lvl1pPr algn="r"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43800" y="6477000"/>
            <a:ext cx="13716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 anchorCtr="0">
            <a:normAutofit/>
          </a:bodyPr>
          <a:lstStyle>
            <a:lvl1pPr algn="ctr">
              <a:defRPr sz="140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15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400" y="685800"/>
            <a:ext cx="8077200" cy="0"/>
          </a:xfrm>
          <a:prstGeom prst="line">
            <a:avLst/>
          </a:prstGeom>
          <a:ln w="50800" cap="sq" cmpd="tri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228600" y="6477000"/>
            <a:ext cx="2068286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/>
          <a:lstStyle>
            <a:defPPr>
              <a:defRPr lang="en-US"/>
            </a:defPPr>
            <a:lvl1pPr marL="0" algn="r" defTabSz="914400" rtl="0" latinLnBrk="0">
              <a:defRPr sz="12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Dr. Stephen Bruder</a:t>
            </a: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76200" y="62299"/>
            <a:ext cx="32004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5" r:id="rId2"/>
    <p:sldLayoutId id="2147483704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000FF"/>
        </a:buClr>
        <a:buSzPct val="60000"/>
        <a:buFont typeface="Wingdings" pitchFamily="2" charset="2"/>
        <a:buChar char="q"/>
        <a:defRPr sz="2800" b="1" kern="1200">
          <a:solidFill>
            <a:srgbClr val="0066FF"/>
          </a:solidFill>
          <a:effectLst/>
          <a:latin typeface="Calibri" pitchFamily="34" charset="0"/>
          <a:ea typeface="+mn-ea"/>
          <a:cs typeface="Calibri" pitchFamily="34" charset="0"/>
        </a:defRPr>
      </a:lvl1pPr>
      <a:lvl2pPr marL="640080" indent="-274320" algn="l" rtl="0" eaLnBrk="1" latinLnBrk="0" hangingPunct="1">
        <a:spcBef>
          <a:spcPts val="550"/>
        </a:spcBef>
        <a:buClrTx/>
        <a:buSzPct val="70000"/>
        <a:buFont typeface="Times New Roman" pitchFamily="18" charset="0"/>
        <a:buChar char="○"/>
        <a:defRPr sz="2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14400" indent="-228600" algn="l" rtl="0" eaLnBrk="1" latinLnBrk="0" hangingPunct="1">
        <a:spcBef>
          <a:spcPts val="500"/>
        </a:spcBef>
        <a:buClrTx/>
        <a:buSzPct val="75000"/>
        <a:buFont typeface="Wingdings" pitchFamily="2" charset="2"/>
        <a:buChar char="Ø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400"/>
        </a:spcBef>
        <a:buClrTx/>
        <a:buSzPct val="75000"/>
        <a:buFont typeface="Wingdings"/>
        <a:buChar char="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400"/>
        </a:spcBef>
        <a:buClrTx/>
        <a:buSzPct val="65000"/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7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40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8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9.wmf"/><Relationship Id="rId4" Type="http://schemas.openxmlformats.org/officeDocument/2006/relationships/image" Target="../media/image54.png"/><Relationship Id="rId9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ZRLqaWT3F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4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6248400" cy="12192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NMT EE 589 &amp; UNM ME 482/582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Robot Engineering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324600" cy="685800"/>
          </a:xfrm>
        </p:spPr>
        <p:txBody>
          <a:bodyPr>
            <a:normAutofit fontScale="92500" lnSpcReduction="20000"/>
          </a:bodyPr>
          <a:lstStyle/>
          <a:p>
            <a:pPr lvl="0" algn="r"/>
            <a:r>
              <a:rPr lang="en-US" dirty="0"/>
              <a:t>Dr. Stephen Bruder</a:t>
            </a:r>
            <a:br>
              <a:rPr lang="en-US" dirty="0"/>
            </a:br>
            <a:r>
              <a:rPr lang="en-US" dirty="0"/>
              <a:t>NMT EE 589 &amp; UNM ME 482/582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8.3 </a:t>
            </a:r>
            <a:r>
              <a:rPr lang="en-US" dirty="0"/>
              <a:t>Independent Joint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term will be treated as an unknown </a:t>
            </a:r>
            <a:r>
              <a:rPr lang="en-US" sz="2000" dirty="0" smtClean="0"/>
              <a:t>“small” </a:t>
            </a:r>
            <a:r>
              <a:rPr lang="en-US" sz="2000" dirty="0"/>
              <a:t>disturbance, and temporarily neglected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/>
              <a:t>Furthermore, it is simple to scale </a:t>
            </a:r>
            <a:r>
              <a:rPr lang="en-US" sz="2000" dirty="0" smtClean="0"/>
              <a:t>(8.8</a:t>
            </a:r>
            <a:r>
              <a:rPr lang="en-US" sz="2000" dirty="0"/>
              <a:t>) by </a:t>
            </a:r>
            <a:r>
              <a:rPr lang="en-US" sz="2000" i="1" dirty="0"/>
              <a:t>a</a:t>
            </a:r>
            <a:r>
              <a:rPr lang="en-US" sz="2000" dirty="0"/>
              <a:t>, therefore, no loss of generality occurs by letting </a:t>
            </a:r>
            <a:r>
              <a:rPr lang="en-US" sz="2000" i="1" dirty="0" smtClean="0"/>
              <a:t>a</a:t>
            </a:r>
            <a:r>
              <a:rPr lang="en-US" sz="2000" dirty="0" smtClean="0"/>
              <a:t> = 1</a:t>
            </a:r>
            <a:r>
              <a:rPr lang="en-US" sz="2000" dirty="0"/>
              <a:t>. The model thus becomes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				(8.9)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By selecting the control law</a:t>
            </a:r>
            <a:br>
              <a:rPr lang="en-US" sz="2000" dirty="0" smtClean="0"/>
            </a:br>
            <a:r>
              <a:rPr lang="en-US" sz="2000" dirty="0" smtClean="0"/>
              <a:t>								(8.10)</a:t>
            </a:r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3065"/>
            <a:ext cx="4666298" cy="2146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790334"/>
              </p:ext>
            </p:extLst>
          </p:nvPr>
        </p:nvGraphicFramePr>
        <p:xfrm>
          <a:off x="1876425" y="4572000"/>
          <a:ext cx="23050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7" name="Equation" r:id="rId5" imgW="1536480" imgH="203040" progId="Equation.DSMT4">
                  <p:embed/>
                </p:oleObj>
              </mc:Choice>
              <mc:Fallback>
                <p:oleObj name="Equation" r:id="rId5" imgW="15364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4572000"/>
                        <a:ext cx="23050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450555"/>
              </p:ext>
            </p:extLst>
          </p:nvPr>
        </p:nvGraphicFramePr>
        <p:xfrm>
          <a:off x="1905000" y="5562600"/>
          <a:ext cx="25336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8" name="Equation" r:id="rId7" imgW="1688760" imgH="203040" progId="Equation.DSMT4">
                  <p:embed/>
                </p:oleObj>
              </mc:Choice>
              <mc:Fallback>
                <p:oleObj name="Equation" r:id="rId7" imgW="16887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562600"/>
                        <a:ext cx="25336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10</a:t>
            </a:fld>
            <a:r>
              <a:rPr lang="en-US" sz="1200" smtClean="0">
                <a:solidFill>
                  <a:schemeClr val="tx2"/>
                </a:solidFill>
              </a:rPr>
              <a:t> / 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8.3 </a:t>
            </a:r>
            <a:r>
              <a:rPr lang="en-US" dirty="0"/>
              <a:t>Independent Joint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410200"/>
              </a:xfrm>
            </p:spPr>
            <p:txBody>
              <a:bodyPr>
                <a:normAutofit/>
              </a:bodyPr>
              <a:lstStyle/>
              <a:p>
                <a:pPr marL="320040" lvl="1" indent="0">
                  <a:buNone/>
                </a:pPr>
                <a:r>
                  <a:rPr lang="en-US" sz="2000" b="1" dirty="0" smtClean="0">
                    <a:solidFill>
                      <a:srgbClr val="0066FF"/>
                    </a:solidFill>
                  </a:rPr>
                  <a:t>and applying this to equation (8.9), the closed loop system becomes</a:t>
                </a:r>
                <a:br>
                  <a:rPr lang="en-US" sz="2000" b="1" dirty="0" smtClean="0">
                    <a:solidFill>
                      <a:srgbClr val="0066FF"/>
                    </a:solidFill>
                  </a:rPr>
                </a:br>
                <a:r>
                  <a:rPr lang="en-US" sz="2000" b="1" dirty="0" smtClean="0">
                    <a:solidFill>
                      <a:srgbClr val="0066FF"/>
                    </a:solidFill>
                  </a:rPr>
                  <a:t/>
                </a:r>
                <a:br>
                  <a:rPr lang="en-US" sz="2000" b="1" dirty="0" smtClean="0">
                    <a:solidFill>
                      <a:srgbClr val="0066FF"/>
                    </a:solidFill>
                  </a:rPr>
                </a:br>
                <a:endParaRPr lang="en-US" sz="2000" b="1" dirty="0" smtClean="0">
                  <a:solidFill>
                    <a:srgbClr val="0066FF"/>
                  </a:solidFill>
                </a:endParaRPr>
              </a:p>
              <a:p>
                <a:pPr marL="342900" indent="-342900"/>
                <a:r>
                  <a:rPr lang="en-US" sz="2000" dirty="0" smtClean="0"/>
                  <a:t>By choice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2000" dirty="0" smtClean="0"/>
                  <a:t> in (8.10), we can affect the behavior of the closed loop system. Let’s choose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b="1" i="1" smtClean="0"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𝛽</m:t>
                    </m:r>
                    <m:r>
                      <a:rPr lang="en-US" sz="2000" b="1" i="1" smtClean="0"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 smtClean="0"/>
                  <a:t>, which results in </a:t>
                </a:r>
                <a:br>
                  <a:rPr lang="en-US" sz="2000" dirty="0" smtClean="0"/>
                </a:br>
                <a:r>
                  <a:rPr lang="en-US" sz="2000" dirty="0" smtClean="0"/>
                  <a:t>								(8.11)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662940" lvl="1" indent="-342900"/>
                <a:r>
                  <a:rPr lang="en-US" sz="1800" dirty="0">
                    <a:solidFill>
                      <a:srgbClr val="FF0000"/>
                    </a:solidFill>
                  </a:rPr>
                  <a:t>This first controller of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equation (8.10) </a:t>
                </a:r>
                <a:r>
                  <a:rPr lang="en-US" sz="1800" dirty="0">
                    <a:solidFill>
                      <a:srgbClr val="FF0000"/>
                    </a:solidFill>
                  </a:rPr>
                  <a:t>basically results in a simplified relationship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between </a:t>
                </a:r>
                <a:r>
                  <a:rPr lang="en-US" sz="1800" dirty="0">
                    <a:solidFill>
                      <a:srgbClr val="FF0000"/>
                    </a:solidFill>
                  </a:rPr>
                  <a:t>the input and the output. 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410200"/>
              </a:xfrm>
              <a:blipFill rotWithShape="1">
                <a:blip r:embed="rId4"/>
                <a:stretch>
                  <a:fillRect t="-564" b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07657"/>
              </p:ext>
            </p:extLst>
          </p:nvPr>
        </p:nvGraphicFramePr>
        <p:xfrm>
          <a:off x="1143000" y="1524000"/>
          <a:ext cx="33718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9" name="Equation" r:id="rId5" imgW="2247840" imgH="203040" progId="Equation.DSMT4">
                  <p:embed/>
                </p:oleObj>
              </mc:Choice>
              <mc:Fallback>
                <p:oleObj name="Equation" r:id="rId5" imgW="224784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0"/>
                        <a:ext cx="33718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944478"/>
              </p:ext>
            </p:extLst>
          </p:nvPr>
        </p:nvGraphicFramePr>
        <p:xfrm>
          <a:off x="2324100" y="2743200"/>
          <a:ext cx="10096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0" name="Equation" r:id="rId7" imgW="672840" imgH="203040" progId="Equation.DSMT4">
                  <p:embed/>
                </p:oleObj>
              </mc:Choice>
              <mc:Fallback>
                <p:oleObj name="Equation" r:id="rId7" imgW="67284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743200"/>
                        <a:ext cx="10096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86100"/>
            <a:ext cx="5772626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11</a:t>
            </a:fld>
            <a:r>
              <a:rPr lang="en-US" sz="1200" smtClean="0">
                <a:solidFill>
                  <a:schemeClr val="tx2"/>
                </a:solidFill>
              </a:rPr>
              <a:t> /  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3962400"/>
            <a:ext cx="152958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Model Based</a:t>
            </a:r>
          </a:p>
          <a:p>
            <a:r>
              <a:rPr lang="en-US" sz="2000" dirty="0" smtClean="0"/>
              <a:t>Control Law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25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8.3 </a:t>
            </a:r>
            <a:r>
              <a:rPr lang="en-US" dirty="0"/>
              <a:t>Independent Joint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Now, let’s choose the input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𝑢</m:t>
                        </m:r>
                        <m:r>
                          <a:rPr lang="en-US" sz="2000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 smtClean="0"/>
                  <a:t> to make the closed loop system follow a desired trajectory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 smtClean="0"/>
                  <a:t> say), </a:t>
                </a:r>
                <a:r>
                  <a:rPr lang="en-US" sz="2000" i="1" dirty="0" smtClean="0"/>
                  <a:t>i.e.</a:t>
                </a:r>
                <a:r>
                  <a:rPr lang="en-US" sz="2000" dirty="0" smtClean="0"/>
                  <a:t>, we want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>
                            <a:latin typeface="Cambria Math"/>
                          </a:rPr>
                          <m:t>→∞</m:t>
                        </m:r>
                      </m:lim>
                    </m:limLow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>
                                <a:latin typeface="Cambria Math"/>
                              </a:rPr>
                              <m:t>)−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sz="200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>
                        <a:latin typeface="Cambria Math"/>
                      </a:rPr>
                      <m:t>→0</m:t>
                    </m:r>
                  </m:oMath>
                </a14:m>
                <a:r>
                  <a:rPr lang="en-US" sz="2000" dirty="0" smtClean="0"/>
                  <a:t>!!</a:t>
                </a:r>
              </a:p>
              <a:p>
                <a:pPr lvl="1"/>
                <a:r>
                  <a:rPr lang="en-US" sz="2000" dirty="0" smtClean="0"/>
                  <a:t>Consider selecting the control as 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								(8.12)</a:t>
                </a:r>
              </a:p>
              <a:p>
                <a:pPr lvl="1"/>
                <a:r>
                  <a:rPr lang="en-US" sz="2000" dirty="0" smtClean="0"/>
                  <a:t>where, the error signal 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r>
                  <a:rPr lang="en-US" sz="2000" dirty="0" smtClean="0"/>
                  <a:t>Applying the control law of equation (8.12) to the system of equation (8.11) gives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r>
                  <a:rPr lang="en-US" sz="2000" dirty="0" smtClean="0"/>
                  <a:t>Hence,</a:t>
                </a:r>
                <a:br>
                  <a:rPr lang="en-US" sz="2000" dirty="0" smtClean="0"/>
                </a:br>
                <a:r>
                  <a:rPr lang="en-US" sz="2000" dirty="0" smtClean="0"/>
                  <a:t>								(8.13)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t="-10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866864"/>
              </p:ext>
            </p:extLst>
          </p:nvPr>
        </p:nvGraphicFramePr>
        <p:xfrm>
          <a:off x="1371600" y="2228850"/>
          <a:ext cx="42481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" name="Equation" r:id="rId5" imgW="2831760" imgH="241200" progId="Equation.DSMT4">
                  <p:embed/>
                </p:oleObj>
              </mc:Choice>
              <mc:Fallback>
                <p:oleObj name="Equation" r:id="rId5" imgW="2831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2228850"/>
                        <a:ext cx="424815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70763"/>
              </p:ext>
            </p:extLst>
          </p:nvPr>
        </p:nvGraphicFramePr>
        <p:xfrm>
          <a:off x="1752600" y="2686200"/>
          <a:ext cx="215244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" name="Equation" r:id="rId7" imgW="1434960" imgH="241200" progId="Equation.DSMT4">
                  <p:embed/>
                </p:oleObj>
              </mc:Choice>
              <mc:Fallback>
                <p:oleObj name="Equation" r:id="rId7" imgW="1434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2600" y="2686200"/>
                        <a:ext cx="215244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613737"/>
              </p:ext>
            </p:extLst>
          </p:nvPr>
        </p:nvGraphicFramePr>
        <p:xfrm>
          <a:off x="1714500" y="3467100"/>
          <a:ext cx="163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" name="Equation" r:id="rId9" imgW="1091880" imgH="228600" progId="Equation.DSMT4">
                  <p:embed/>
                </p:oleObj>
              </mc:Choice>
              <mc:Fallback>
                <p:oleObj name="Equation" r:id="rId9" imgW="10918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467100"/>
                        <a:ext cx="163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382864"/>
              </p:ext>
            </p:extLst>
          </p:nvPr>
        </p:nvGraphicFramePr>
        <p:xfrm>
          <a:off x="1628775" y="4343400"/>
          <a:ext cx="16383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" name="Equation" r:id="rId11" imgW="1091880" imgH="241200" progId="Equation.DSMT4">
                  <p:embed/>
                </p:oleObj>
              </mc:Choice>
              <mc:Fallback>
                <p:oleObj name="Equation" r:id="rId11" imgW="109188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4343400"/>
                        <a:ext cx="16383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7413"/>
              </p:ext>
            </p:extLst>
          </p:nvPr>
        </p:nvGraphicFramePr>
        <p:xfrm>
          <a:off x="1743075" y="5105400"/>
          <a:ext cx="15049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4" name="Equation" r:id="rId13" imgW="1002960" imgH="241200" progId="Equation.DSMT4">
                  <p:embed/>
                </p:oleObj>
              </mc:Choice>
              <mc:Fallback>
                <p:oleObj name="Equation" r:id="rId13" imgW="100296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5105400"/>
                        <a:ext cx="15049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618250"/>
              </p:ext>
            </p:extLst>
          </p:nvPr>
        </p:nvGraphicFramePr>
        <p:xfrm>
          <a:off x="7467600" y="4114800"/>
          <a:ext cx="10096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" name="Equation" r:id="rId15" imgW="672840" imgH="203040" progId="Equation.DSMT4">
                  <p:embed/>
                </p:oleObj>
              </mc:Choice>
              <mc:Fallback>
                <p:oleObj name="Equation" r:id="rId15" imgW="67284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114800"/>
                        <a:ext cx="1009650" cy="3048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12</a:t>
            </a:fld>
            <a:r>
              <a:rPr lang="en-US" sz="1200" smtClean="0">
                <a:solidFill>
                  <a:schemeClr val="tx2"/>
                </a:solidFill>
              </a:rPr>
              <a:t> / 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8.3 </a:t>
            </a:r>
            <a:r>
              <a:rPr lang="en-US" dirty="0"/>
              <a:t>Independent Joint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𝑒</m:t>
                    </m:r>
                    <m:r>
                      <a:rPr lang="en-US" sz="2000">
                        <a:latin typeface="Cambria Math"/>
                      </a:rPr>
                      <m:t>(0)=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(0)−</m:t>
                    </m:r>
                    <m:r>
                      <a:rPr lang="en-US" sz="2000" i="1">
                        <a:latin typeface="Cambria Math"/>
                      </a:rPr>
                      <m:t>𝑞</m:t>
                    </m:r>
                    <m:r>
                      <a:rPr lang="en-US" sz="2000">
                        <a:latin typeface="Cambria Math"/>
                      </a:rPr>
                      <m:t>(</m:t>
                    </m:r>
                    <m:r>
                      <a:rPr lang="en-US" sz="2000" b="0" i="1">
                        <a:latin typeface="Cambria Math"/>
                      </a:rPr>
                      <m:t>0</m:t>
                    </m:r>
                    <m:r>
                      <a:rPr lang="en-US" sz="200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is typically non-zero (</a:t>
                </a:r>
                <a:r>
                  <a:rPr lang="en-US" sz="2000" i="1" dirty="0" smtClean="0"/>
                  <a:t>i.e.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𝑒</m:t>
                    </m:r>
                    <m:r>
                      <a:rPr lang="en-US" sz="2000">
                        <a:latin typeface="Cambria Math"/>
                      </a:rPr>
                      <m:t>(0)≠0</m:t>
                    </m:r>
                  </m:oMath>
                </a14:m>
                <a:r>
                  <a:rPr lang="en-US" sz="2000" dirty="0" smtClean="0"/>
                  <a:t>), by appropriate choice of the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 smtClean="0"/>
                  <a:t> we can make</a:t>
                </a:r>
              </a:p>
              <a:p>
                <a:r>
                  <a:rPr lang="en-US" sz="2000" dirty="0" smtClean="0"/>
                  <a:t>				fairly quickly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t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855787"/>
              </p:ext>
            </p:extLst>
          </p:nvPr>
        </p:nvGraphicFramePr>
        <p:xfrm>
          <a:off x="1752600" y="1676400"/>
          <a:ext cx="992664" cy="34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7" name="Equation" r:id="rId5" imgW="583920" imgH="203040" progId="Equation.DSMT4">
                  <p:embed/>
                </p:oleObj>
              </mc:Choice>
              <mc:Fallback>
                <p:oleObj name="Equation" r:id="rId5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600" y="1676400"/>
                        <a:ext cx="992664" cy="345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038684"/>
              </p:ext>
            </p:extLst>
          </p:nvPr>
        </p:nvGraphicFramePr>
        <p:xfrm>
          <a:off x="990600" y="2057400"/>
          <a:ext cx="2114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8" name="Equation" r:id="rId7" imgW="1244520" imgH="228600" progId="Equation.DSMT4">
                  <p:embed/>
                </p:oleObj>
              </mc:Choice>
              <mc:Fallback>
                <p:oleObj name="Equation" r:id="rId7" imgW="12445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2114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7027164" cy="400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13</a:t>
            </a:fld>
            <a:r>
              <a:rPr lang="en-US" sz="1200" smtClean="0">
                <a:solidFill>
                  <a:schemeClr val="tx2"/>
                </a:solidFill>
              </a:rPr>
              <a:t> /  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1828800"/>
            <a:ext cx="139621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Servo</a:t>
            </a:r>
          </a:p>
          <a:p>
            <a:r>
              <a:rPr lang="en-US" sz="2000" dirty="0" smtClean="0"/>
              <a:t>Control Law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21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8.3 </a:t>
            </a:r>
            <a:r>
              <a:rPr lang="en-US" dirty="0"/>
              <a:t>Independent Joint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257800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sz="2000" dirty="0"/>
                  <a:t>Steady state errors may still occur due to the inclusion of the disturbance term </a:t>
                </a:r>
                <a:r>
                  <a:rPr lang="en-US" sz="2000" dirty="0" smtClean="0"/>
                  <a:t>it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𝜁</m:t>
                        </m:r>
                        <m:r>
                          <a:rPr lang="en-US" sz="2000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previously neglected</a:t>
                </a:r>
                <a:r>
                  <a:rPr lang="en-US" sz="2000" dirty="0" smtClean="0"/>
                  <a:t>.</a:t>
                </a:r>
              </a:p>
              <a:p>
                <a:pPr lvl="1"/>
                <a:r>
                  <a:rPr lang="en-US" sz="2000" dirty="0" smtClean="0"/>
                  <a:t>Assume that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𝜁</m:t>
                        </m:r>
                        <m:r>
                          <a:rPr lang="en-US" sz="2000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 smtClean="0"/>
                  <a:t> changes very slowly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⇒</m:t>
                    </m:r>
                    <m:r>
                      <m:rPr>
                        <m:nor/>
                      </m:rPr>
                      <a:rPr lang="en-US" sz="2000" i="1"/>
                      <m:t> </m:t>
                    </m:r>
                    <m:r>
                      <a:rPr lang="en-US" sz="2000">
                        <a:latin typeface="Cambria Math"/>
                      </a:rPr>
                      <m:t>|</m:t>
                    </m:r>
                    <m:acc>
                      <m:accPr>
                        <m:chr m:val="̇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𝜁</m:t>
                        </m:r>
                      </m:e>
                    </m:acc>
                    <m:r>
                      <a:rPr lang="en-US" sz="2000">
                        <a:latin typeface="Cambria Math"/>
                      </a:rPr>
                      <m:t>|</m:t>
                    </m:r>
                    <m:r>
                      <m:rPr>
                        <m:nor/>
                      </m:rPr>
                      <a:rPr lang="en-US" sz="2000" i="1"/>
                      <m:t> </m:t>
                    </m:r>
                    <m:r>
                      <a:rPr lang="en-US" sz="2000">
                        <a:latin typeface="Cambria Math"/>
                      </a:rPr>
                      <m:t>≪1∼0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|</m:t>
                    </m:r>
                    <m:acc>
                      <m:accPr>
                        <m:chr m:val="̈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𝜁</m:t>
                        </m:r>
                      </m:e>
                    </m:acc>
                    <m:r>
                      <a:rPr lang="en-US" sz="2000">
                        <a:latin typeface="Cambria Math"/>
                      </a:rPr>
                      <m:t>|</m:t>
                    </m:r>
                    <m:r>
                      <m:rPr>
                        <m:nor/>
                      </m:rPr>
                      <a:rPr lang="en-US" sz="2000" i="1"/>
                      <m:t> </m:t>
                    </m:r>
                    <m:r>
                      <a:rPr lang="en-US" sz="2000">
                        <a:latin typeface="Cambria Math"/>
                      </a:rPr>
                      <m:t>≪1∼0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Thus, including this effect into the error dynamics of equation (8.13),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r>
                  <a:rPr lang="en-US" sz="2000" dirty="0" smtClean="0"/>
                  <a:t>in steady state both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en-US" sz="2000">
                        <a:latin typeface="Cambria Math"/>
                      </a:rPr>
                      <m:t>∼0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en-US" sz="2000">
                        <a:latin typeface="Cambria Math"/>
                      </a:rPr>
                      <m:t>∼0</m:t>
                    </m:r>
                  </m:oMath>
                </a14:m>
                <a:r>
                  <a:rPr lang="en-US" sz="2000" dirty="0" smtClean="0"/>
                  <a:t>, hence we have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					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𝜉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approximately constant)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sz="2000" dirty="0" smtClean="0"/>
                  <a:t>Obviously, choosing a large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 smtClean="0"/>
                  <a:t> can help minimize the steady state error. However, this may also cause the system to be undesirably sensitive!!</a:t>
                </a:r>
              </a:p>
              <a:p>
                <a:r>
                  <a:rPr lang="en-US" sz="2000" dirty="0" smtClean="0"/>
                  <a:t>To cope with this steady state error add an integral term into the control law of (8.12). Thus,</a:t>
                </a:r>
                <a:br>
                  <a:rPr lang="en-US" sz="2000" dirty="0" smtClean="0"/>
                </a:br>
                <a:r>
                  <a:rPr lang="en-US" sz="2000" dirty="0" smtClean="0"/>
                  <a:t>								(8.14)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257800"/>
              </a:xfrm>
              <a:blipFill rotWithShape="1">
                <a:blip r:embed="rId4"/>
                <a:stretch>
                  <a:fillRect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548239"/>
              </p:ext>
            </p:extLst>
          </p:nvPr>
        </p:nvGraphicFramePr>
        <p:xfrm>
          <a:off x="1600200" y="3276600"/>
          <a:ext cx="121878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6" name="Equation" r:id="rId5" imgW="812520" imgH="241200" progId="Equation.DSMT4">
                  <p:embed/>
                </p:oleObj>
              </mc:Choice>
              <mc:Fallback>
                <p:oleObj name="Equation" r:id="rId5" imgW="812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3276600"/>
                        <a:ext cx="121878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789960"/>
              </p:ext>
            </p:extLst>
          </p:nvPr>
        </p:nvGraphicFramePr>
        <p:xfrm>
          <a:off x="1581150" y="2533650"/>
          <a:ext cx="15430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7" name="Equation" r:id="rId7" imgW="1028520" imgH="241200" progId="Equation.DSMT4">
                  <p:embed/>
                </p:oleObj>
              </mc:Choice>
              <mc:Fallback>
                <p:oleObj name="Equation" r:id="rId7" imgW="102852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2533650"/>
                        <a:ext cx="15430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029856"/>
              </p:ext>
            </p:extLst>
          </p:nvPr>
        </p:nvGraphicFramePr>
        <p:xfrm>
          <a:off x="952500" y="3505200"/>
          <a:ext cx="3086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8" name="Equation" r:id="rId9" imgW="2057400" imgH="507960" progId="Equation.DSMT4">
                  <p:embed/>
                </p:oleObj>
              </mc:Choice>
              <mc:Fallback>
                <p:oleObj name="Equation" r:id="rId9" imgW="205740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505200"/>
                        <a:ext cx="3086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025124"/>
              </p:ext>
            </p:extLst>
          </p:nvPr>
        </p:nvGraphicFramePr>
        <p:xfrm>
          <a:off x="1828800" y="5562600"/>
          <a:ext cx="37909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9" name="Equation" r:id="rId11" imgW="2527200" imgH="482400" progId="Equation.DSMT4">
                  <p:embed/>
                </p:oleObj>
              </mc:Choice>
              <mc:Fallback>
                <p:oleObj name="Equation" r:id="rId11" imgW="252720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562600"/>
                        <a:ext cx="37909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14</a:t>
            </a:fld>
            <a:r>
              <a:rPr lang="en-US" sz="1200" smtClean="0">
                <a:solidFill>
                  <a:schemeClr val="tx2"/>
                </a:solidFill>
              </a:rPr>
              <a:t> / 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8.3 </a:t>
            </a:r>
            <a:r>
              <a:rPr lang="en-US" dirty="0"/>
              <a:t>Independent Joint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Inserting this controller into the error dynamics of equation </a:t>
                </a:r>
                <a:r>
                  <a:rPr lang="en-US" sz="2000" dirty="0" smtClean="0"/>
                  <a:t>(8.13</a:t>
                </a:r>
                <a:r>
                  <a:rPr lang="en-US" sz="2000" dirty="0"/>
                  <a:t>), gives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r>
                  <a:rPr lang="en-US" sz="2000" dirty="0" smtClean="0"/>
                  <a:t>In steady state, both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⃛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</m:acc>
                        <m:r>
                          <a:rPr lang="en-US" sz="200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̈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</m:acc>
                        <m:r>
                          <a:rPr lang="en-US" sz="200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</m:acc>
                        <m:r>
                          <a:rPr lang="en-US" sz="2000">
                            <a:latin typeface="Cambria Math"/>
                          </a:rPr>
                          <m:t>)∼0</m:t>
                        </m:r>
                      </m:e>
                    </m:d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𝜁</m:t>
                    </m:r>
                    <m:r>
                      <a:rPr lang="en-US" sz="2000">
                        <a:latin typeface="Cambria Math"/>
                      </a:rPr>
                      <m:t>∼0</m:t>
                    </m:r>
                  </m:oMath>
                </a14:m>
                <a:r>
                  <a:rPr lang="en-US" sz="2000" dirty="0" smtClean="0"/>
                  <a:t>, hence we have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r>
                  <a:rPr lang="en-US" sz="2000" dirty="0"/>
                  <a:t>The controller of equation </a:t>
                </a:r>
                <a:r>
                  <a:rPr lang="en-US" sz="2000" dirty="0" smtClean="0"/>
                  <a:t>(8.14) is known as a position-integral-derivative or </a:t>
                </a:r>
                <a:r>
                  <a:rPr lang="en-US" sz="2000" dirty="0"/>
                  <a:t>PID controller, and the inclusion of the integral term will help enforce a zero steady state error</a:t>
                </a:r>
                <a:r>
                  <a:rPr lang="en-US" sz="2000" dirty="0" smtClean="0"/>
                  <a:t>.</a:t>
                </a:r>
              </a:p>
              <a:p>
                <a:pPr lvl="1"/>
                <a:r>
                  <a:rPr lang="en-US" sz="1800" dirty="0" smtClean="0"/>
                  <a:t>In the presence of a </a:t>
                </a:r>
                <a:r>
                  <a:rPr lang="en-US" sz="1800" smtClean="0"/>
                  <a:t>constant disturbance</a:t>
                </a:r>
                <a:endParaRPr lang="en-US" sz="1800" dirty="0"/>
              </a:p>
            </p:txBody>
          </p:sp>
        </mc:Choice>
        <mc:Fallback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t="-616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368202"/>
              </p:ext>
            </p:extLst>
          </p:nvPr>
        </p:nvGraphicFramePr>
        <p:xfrm>
          <a:off x="1143000" y="1485900"/>
          <a:ext cx="47815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1" name="Equation" r:id="rId5" imgW="3187440" imgH="279360" progId="Equation.DSMT4">
                  <p:embed/>
                </p:oleObj>
              </mc:Choice>
              <mc:Fallback>
                <p:oleObj name="Equation" r:id="rId5" imgW="3187440" imgH="279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85900"/>
                        <a:ext cx="47815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374776"/>
              </p:ext>
            </p:extLst>
          </p:nvPr>
        </p:nvGraphicFramePr>
        <p:xfrm>
          <a:off x="1295400" y="2381250"/>
          <a:ext cx="1600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2" name="Equation" r:id="rId7" imgW="1066680" imgH="457200" progId="Equation.DSMT4">
                  <p:embed/>
                </p:oleObj>
              </mc:Choice>
              <mc:Fallback>
                <p:oleObj name="Equation" r:id="rId7" imgW="1066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5400" y="2381250"/>
                        <a:ext cx="1600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15</a:t>
            </a:fld>
            <a:r>
              <a:rPr lang="en-US" sz="1200" smtClean="0">
                <a:solidFill>
                  <a:schemeClr val="tx2"/>
                </a:solidFill>
              </a:rPr>
              <a:t> / 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8.3 </a:t>
            </a:r>
            <a:r>
              <a:rPr lang="en-US" dirty="0"/>
              <a:t>Independent Joint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937260" lvl="2" indent="-342900">
              <a:buFont typeface="Courier New" pitchFamily="49" charset="0"/>
              <a:buChar char="o"/>
            </a:pPr>
            <a:r>
              <a:rPr lang="en-US" sz="2000" dirty="0">
                <a:solidFill>
                  <a:srgbClr val="FF0000"/>
                </a:solidFill>
              </a:rPr>
              <a:t>We can prove that these types of local control schemes actually do work, at least </a:t>
            </a:r>
            <a:r>
              <a:rPr lang="en-US" sz="2000" dirty="0" smtClean="0">
                <a:solidFill>
                  <a:srgbClr val="FF0000"/>
                </a:solidFill>
              </a:rPr>
              <a:t>asymptotically.</a:t>
            </a:r>
          </a:p>
          <a:p>
            <a:pPr marL="937260" lvl="2" indent="-342900">
              <a:buFont typeface="Courier New" pitchFamily="49" charset="0"/>
              <a:buChar char="o"/>
            </a:pPr>
            <a:r>
              <a:rPr lang="en-US" sz="2000" dirty="0"/>
              <a:t>The simplest way to show this is by creating a </a:t>
            </a:r>
            <a:r>
              <a:rPr lang="en-US" sz="2000" dirty="0" err="1"/>
              <a:t>Lyapunov</a:t>
            </a:r>
            <a:r>
              <a:rPr lang="en-US" sz="2000" dirty="0"/>
              <a:t> function using the closed loop system resulting from the two stage control scheme described above.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838200"/>
            <a:ext cx="6886575" cy="376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16</a:t>
            </a:fld>
            <a:r>
              <a:rPr lang="en-US" sz="1200" smtClean="0">
                <a:solidFill>
                  <a:schemeClr val="tx2"/>
                </a:solidFill>
              </a:rPr>
              <a:t> / 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8.3 Independent Joint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Simplified drive train model of a robot joint</a:t>
            </a:r>
          </a:p>
          <a:p>
            <a:pPr lvl="1"/>
            <a:r>
              <a:rPr lang="en-US" dirty="0" smtClean="0"/>
              <a:t>Inertia “seen” by the motor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Torque amplification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For “high” gear ration the link</a:t>
            </a:r>
            <a:br>
              <a:rPr lang="en-US" dirty="0" smtClean="0"/>
            </a:br>
            <a:r>
              <a:rPr lang="en-US" dirty="0" smtClean="0"/>
              <a:t>inertia effect is relatively “small”</a:t>
            </a:r>
          </a:p>
          <a:p>
            <a:r>
              <a:rPr lang="en-US" dirty="0" smtClean="0"/>
              <a:t>The motor can be modeled as</a:t>
            </a:r>
          </a:p>
          <a:p>
            <a:endParaRPr lang="en-US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here B is viscous friction,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the scale factor from motor voltage (u) to current, and K</a:t>
            </a:r>
            <a:r>
              <a:rPr lang="en-US" baseline="-25000" dirty="0" smtClean="0"/>
              <a:t>m</a:t>
            </a:r>
            <a:r>
              <a:rPr lang="en-US" dirty="0" smtClean="0"/>
              <a:t> the torque constant</a:t>
            </a:r>
            <a:endParaRPr lang="en-US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092311"/>
              </p:ext>
            </p:extLst>
          </p:nvPr>
        </p:nvGraphicFramePr>
        <p:xfrm>
          <a:off x="1866900" y="2009775"/>
          <a:ext cx="1905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3" name="Equation" r:id="rId4" imgW="1269720" imgH="431640" progId="Equation.DSMT4">
                  <p:embed/>
                </p:oleObj>
              </mc:Choice>
              <mc:Fallback>
                <p:oleObj name="Equation" r:id="rId4" imgW="126972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2009775"/>
                        <a:ext cx="1905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5334126" y="1560951"/>
            <a:ext cx="3556464" cy="2511105"/>
            <a:chOff x="1172793" y="1593515"/>
            <a:chExt cx="3556464" cy="251110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3815972"/>
                </p:ext>
              </p:extLst>
            </p:nvPr>
          </p:nvGraphicFramePr>
          <p:xfrm>
            <a:off x="3115962" y="3296371"/>
            <a:ext cx="396144" cy="27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34" name="Equation" r:id="rId6" imgW="330120" imgH="228600" progId="Equation.DSMT4">
                    <p:embed/>
                  </p:oleObj>
                </mc:Choice>
                <mc:Fallback>
                  <p:oleObj name="Equation" r:id="rId6" imgW="3301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15962" y="3296371"/>
                          <a:ext cx="396144" cy="2743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" name="Group 19"/>
            <p:cNvGrpSpPr/>
            <p:nvPr/>
          </p:nvGrpSpPr>
          <p:grpSpPr>
            <a:xfrm>
              <a:off x="1219200" y="1901292"/>
              <a:ext cx="3377100" cy="1588668"/>
              <a:chOff x="1219200" y="1901292"/>
              <a:chExt cx="3377100" cy="158866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499020" y="1901292"/>
                <a:ext cx="1097280" cy="1097280"/>
              </a:xfrm>
              <a:prstGeom prst="ellipse">
                <a:avLst/>
              </a:prstGeom>
              <a:scene3d>
                <a:camera prst="orthographicFront">
                  <a:rot lat="0" lon="3000000" rev="0"/>
                </a:camera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344562" y="2404212"/>
                <a:ext cx="91440" cy="9144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  <a:scene3d>
                <a:camera prst="orthographicFront">
                  <a:rot lat="0" lon="3000000" rev="0"/>
                </a:camera>
                <a:lightRig rig="threePt" dir="t"/>
              </a:scene3d>
              <a:sp3d extrusionH="762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658762" y="1992732"/>
                <a:ext cx="914400" cy="914400"/>
              </a:xfrm>
              <a:prstGeom prst="ellipse">
                <a:avLst/>
              </a:prstGeom>
              <a:solidFill>
                <a:srgbClr val="99FFCC"/>
              </a:solidFill>
              <a:ln>
                <a:solidFill>
                  <a:srgbClr val="0000FF"/>
                </a:solidFill>
                <a:prstDash val="dash"/>
              </a:ln>
              <a:scene3d>
                <a:camera prst="orthographicFront">
                  <a:rot lat="0" lon="3000000" rev="0"/>
                </a:camera>
                <a:lightRig rig="threePt" dir="t"/>
              </a:scene3d>
              <a:sp3d extrusionH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219200" y="2667000"/>
                <a:ext cx="2026920" cy="822960"/>
                <a:chOff x="1219200" y="2667000"/>
                <a:chExt cx="2026920" cy="82296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2971800" y="2941320"/>
                  <a:ext cx="274320" cy="274320"/>
                </a:xfrm>
                <a:prstGeom prst="ellipse">
                  <a:avLst/>
                </a:prstGeom>
                <a:solidFill>
                  <a:srgbClr val="99FFCC"/>
                </a:solidFill>
                <a:ln>
                  <a:solidFill>
                    <a:srgbClr val="0000FF"/>
                  </a:solidFill>
                </a:ln>
                <a:scene3d>
                  <a:camera prst="orthographicFront">
                    <a:rot lat="0" lon="3000000" rev="0"/>
                  </a:camera>
                  <a:lightRig rig="threePt" dir="t"/>
                </a:scene3d>
                <a:sp3d extrusionH="127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2626635" y="3032760"/>
                  <a:ext cx="91440" cy="91440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  <a:scene3d>
                  <a:camera prst="orthographicFront">
                    <a:rot lat="0" lon="3000000" rev="0"/>
                  </a:camera>
                  <a:lightRig rig="threePt" dir="t"/>
                </a:scene3d>
                <a:sp3d extrusionH="5080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1219200" y="2667000"/>
                  <a:ext cx="1432560" cy="822960"/>
                  <a:chOff x="1219200" y="2667000"/>
                  <a:chExt cx="1432560" cy="822960"/>
                </a:xfrm>
              </p:grpSpPr>
              <p:sp>
                <p:nvSpPr>
                  <p:cNvPr id="14" name="Oval 13"/>
                  <p:cNvSpPr/>
                  <p:nvPr/>
                </p:nvSpPr>
                <p:spPr>
                  <a:xfrm>
                    <a:off x="1828800" y="2667000"/>
                    <a:ext cx="822960" cy="822960"/>
                  </a:xfrm>
                  <a:prstGeom prst="ellipse">
                    <a:avLst/>
                  </a:prstGeom>
                  <a:scene3d>
                    <a:camera prst="orthographicFront">
                      <a:rot lat="0" lon="3000000" rev="0"/>
                    </a:camera>
                    <a:lightRig rig="threePt" dir="t"/>
                  </a:scene3d>
                  <a:sp3d extrusionH="2540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1219200" y="2758440"/>
                    <a:ext cx="640080" cy="640080"/>
                    <a:chOff x="1219200" y="2758440"/>
                    <a:chExt cx="640080" cy="640080"/>
                  </a:xfrm>
                </p:grpSpPr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1752600" y="3032760"/>
                      <a:ext cx="91440" cy="91440"/>
                    </a:xfrm>
                    <a:prstGeom prst="ellipse">
                      <a:avLst/>
                    </a:prstGeom>
                    <a:solidFill>
                      <a:srgbClr val="99FFCC"/>
                    </a:solidFill>
                    <a:ln>
                      <a:solidFill>
                        <a:srgbClr val="7030A0"/>
                      </a:solidFill>
                    </a:ln>
                    <a:scene3d>
                      <a:camera prst="orthographicFront">
                        <a:rot lat="0" lon="3000000" rev="0"/>
                      </a:camera>
                      <a:lightRig rig="threePt" dir="t"/>
                    </a:scene3d>
                    <a:sp3d extrusionH="5080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1219200" y="2758440"/>
                      <a:ext cx="640080" cy="640080"/>
                    </a:xfrm>
                    <a:prstGeom prst="ellipse">
                      <a:avLst/>
                    </a:prstGeom>
                    <a:scene3d>
                      <a:camera prst="orthographicFront">
                        <a:rot lat="0" lon="3000000" rev="0"/>
                      </a:camera>
                      <a:lightRig rig="threePt" dir="t"/>
                    </a:scene3d>
                    <a:sp3d extrusionH="2540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23" name="TextBox 22"/>
            <p:cNvSpPr txBox="1"/>
            <p:nvPr/>
          </p:nvSpPr>
          <p:spPr>
            <a:xfrm>
              <a:off x="1172793" y="3498198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Motor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8086" y="3581400"/>
              <a:ext cx="681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Motor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Inertia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47660" y="3078480"/>
              <a:ext cx="681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Load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Inertia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Curved Up Arrow 26"/>
            <p:cNvSpPr/>
            <p:nvPr/>
          </p:nvSpPr>
          <p:spPr>
            <a:xfrm>
              <a:off x="2058086" y="3150502"/>
              <a:ext cx="372762" cy="261610"/>
            </a:xfrm>
            <a:prstGeom prst="curvedUp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urved Down Arrow 27"/>
            <p:cNvSpPr/>
            <p:nvPr/>
          </p:nvSpPr>
          <p:spPr>
            <a:xfrm>
              <a:off x="3884139" y="2096118"/>
              <a:ext cx="327042" cy="224892"/>
            </a:xfrm>
            <a:prstGeom prst="curvedDown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79390" y="1593515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Link k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8432" name="Object 184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363077"/>
              </p:ext>
            </p:extLst>
          </p:nvPr>
        </p:nvGraphicFramePr>
        <p:xfrm>
          <a:off x="2133600" y="3248743"/>
          <a:ext cx="990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5" name="Equation" r:id="rId8" imgW="660240" imgH="241200" progId="Equation.DSMT4">
                  <p:embed/>
                </p:oleObj>
              </mc:Choice>
              <mc:Fallback>
                <p:oleObj name="Equation" r:id="rId8" imgW="660240" imgH="241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48743"/>
                        <a:ext cx="990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" name="Object 184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758492"/>
              </p:ext>
            </p:extLst>
          </p:nvPr>
        </p:nvGraphicFramePr>
        <p:xfrm>
          <a:off x="2943225" y="4886325"/>
          <a:ext cx="179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6" name="Equation" r:id="rId10" imgW="1193760" imgH="228600" progId="Equation.DSMT4">
                  <p:embed/>
                </p:oleObj>
              </mc:Choice>
              <mc:Fallback>
                <p:oleObj name="Equation" r:id="rId10" imgW="119376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4886325"/>
                        <a:ext cx="1790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9" name="Group 18438"/>
          <p:cNvGrpSpPr/>
          <p:nvPr/>
        </p:nvGrpSpPr>
        <p:grpSpPr>
          <a:xfrm>
            <a:off x="5534068" y="4577834"/>
            <a:ext cx="3015723" cy="685800"/>
            <a:chOff x="5626055" y="4419600"/>
            <a:chExt cx="3015723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35" name="Rounded Rectangle 18434"/>
                <p:cNvSpPr/>
                <p:nvPr/>
              </p:nvSpPr>
              <p:spPr>
                <a:xfrm>
                  <a:off x="6542485" y="4419600"/>
                  <a:ext cx="1181295" cy="685800"/>
                </a:xfrm>
                <a:prstGeom prst="roundRect">
                  <a:avLst/>
                </a:prstGeom>
                <a:solidFill>
                  <a:srgbClr val="99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435" name="Rounded Rectangle 184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2485" y="4419600"/>
                  <a:ext cx="1181295" cy="685800"/>
                </a:xfrm>
                <a:prstGeom prst="round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436" name="TextBox 18435"/>
            <p:cNvSpPr txBox="1"/>
            <p:nvPr/>
          </p:nvSpPr>
          <p:spPr>
            <a:xfrm>
              <a:off x="5626055" y="4577834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U(s)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77200" y="4577834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</a:t>
              </a:r>
              <a:r>
                <a:rPr lang="en-US" dirty="0" smtClean="0"/>
                <a:t>(s)</a:t>
              </a:r>
              <a:endParaRPr lang="en-US" dirty="0"/>
            </a:p>
          </p:txBody>
        </p:sp>
        <p:cxnSp>
          <p:nvCxnSpPr>
            <p:cNvPr id="18438" name="Straight Arrow Connector 18437"/>
            <p:cNvCxnSpPr>
              <a:stCxn id="18436" idx="3"/>
            </p:cNvCxnSpPr>
            <p:nvPr/>
          </p:nvCxnSpPr>
          <p:spPr>
            <a:xfrm>
              <a:off x="6152161" y="4762500"/>
              <a:ext cx="390324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723780" y="4762500"/>
              <a:ext cx="390324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2</a:t>
            </a:fld>
            <a:r>
              <a:rPr lang="en-US" sz="1200" smtClean="0">
                <a:solidFill>
                  <a:schemeClr val="tx2"/>
                </a:solidFill>
              </a:rPr>
              <a:t> / 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8.3 Independent Joint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1752600"/>
          </a:xfrm>
        </p:spPr>
        <p:txBody>
          <a:bodyPr/>
          <a:lstStyle/>
          <a:p>
            <a:r>
              <a:rPr lang="en-US" dirty="0" smtClean="0"/>
              <a:t>An example of independent joint control:</a:t>
            </a:r>
          </a:p>
          <a:p>
            <a:pPr lvl="1"/>
            <a:r>
              <a:rPr lang="en-US" dirty="0" smtClean="0"/>
              <a:t>Consider the PUMA 560 robot</a:t>
            </a:r>
          </a:p>
          <a:p>
            <a:pPr lvl="1"/>
            <a:r>
              <a:rPr lang="en-US" dirty="0" smtClean="0">
                <a:hlinkClick r:id="rId3"/>
              </a:rPr>
              <a:t>Video: Puma </a:t>
            </a:r>
            <a:r>
              <a:rPr lang="en-US" dirty="0">
                <a:hlinkClick r:id="rId3"/>
              </a:rPr>
              <a:t>560 - Gravity Compensation Open Loop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94132"/>
            <a:ext cx="3785277" cy="383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http://www.antenen.com/htdocs/robots/products/prodimages/puma_560valii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0863"/>
            <a:ext cx="4000500" cy="378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3</a:t>
            </a:fld>
            <a:r>
              <a:rPr lang="en-US" sz="1200" smtClean="0">
                <a:solidFill>
                  <a:schemeClr val="tx2"/>
                </a:solidFill>
              </a:rPr>
              <a:t> / 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8.3 Independent Joint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At the nominal configuration: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 smtClean="0"/>
                  <a:t> = [0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°, 45</a:t>
                </a:r>
                <a:r>
                  <a:rPr lang="en-US" sz="2400" dirty="0"/>
                  <a:t>°</a:t>
                </a:r>
                <a:r>
                  <a:rPr lang="en-US" sz="2400" dirty="0" smtClean="0"/>
                  <a:t>, 180</a:t>
                </a:r>
                <a:r>
                  <a:rPr lang="en-US" sz="2400" dirty="0"/>
                  <a:t>°</a:t>
                </a:r>
                <a:r>
                  <a:rPr lang="en-US" sz="2400" dirty="0" smtClean="0"/>
                  <a:t>, 0</a:t>
                </a:r>
                <a:r>
                  <a:rPr lang="en-US" sz="2400" dirty="0"/>
                  <a:t>°</a:t>
                </a:r>
                <a:r>
                  <a:rPr lang="en-US" sz="2400" dirty="0" smtClean="0"/>
                  <a:t>, 45</a:t>
                </a:r>
                <a:r>
                  <a:rPr lang="en-US" sz="2400" dirty="0"/>
                  <a:t>°</a:t>
                </a:r>
                <a:r>
                  <a:rPr lang="en-US" sz="2400" dirty="0" smtClean="0"/>
                  <a:t>, 0°]</a:t>
                </a:r>
              </a:p>
              <a:p>
                <a:r>
                  <a:rPr lang="en-US" sz="2400" dirty="0" smtClean="0"/>
                  <a:t>The required joint torques to balance gravity</a:t>
                </a:r>
              </a:p>
              <a:p>
                <a:pPr lvl="1"/>
                <a:r>
                  <a:rPr lang="en-US" sz="2400" dirty="0" smtClean="0"/>
                  <a:t>[0, 31.6, 6.04, 0, 0.03, 0] (Nm)</a:t>
                </a:r>
              </a:p>
              <a:p>
                <a:r>
                  <a:rPr lang="en-US" sz="2400" dirty="0" smtClean="0"/>
                  <a:t>Joint </a:t>
                </a:r>
                <a:r>
                  <a:rPr lang="en-US" sz="2400" dirty="0"/>
                  <a:t>torques </a:t>
                </a:r>
                <a:r>
                  <a:rPr lang="en-US" sz="2400" dirty="0" smtClean="0"/>
                  <a:t>without gravity</a:t>
                </a:r>
                <a:endParaRPr lang="en-US" sz="2400" dirty="0"/>
              </a:p>
              <a:p>
                <a:pPr lvl="1"/>
                <a:r>
                  <a:rPr lang="en-US" sz="2400" dirty="0" smtClean="0"/>
                  <a:t>[0, 0, 0, 0, 0, 0] </a:t>
                </a:r>
                <a:r>
                  <a:rPr lang="en-US" sz="2400" dirty="0"/>
                  <a:t>(Nm)</a:t>
                </a:r>
              </a:p>
              <a:p>
                <a:r>
                  <a:rPr lang="en-US" sz="2400" dirty="0" smtClean="0"/>
                  <a:t>Joint </a:t>
                </a:r>
                <a:r>
                  <a:rPr lang="en-US" sz="2400" dirty="0"/>
                  <a:t>torques </a:t>
                </a:r>
                <a:r>
                  <a:rPr lang="en-US" sz="2400" dirty="0" smtClean="0"/>
                  <a:t>without gravity</a:t>
                </a:r>
                <a:br>
                  <a:rPr lang="en-US" sz="2400" dirty="0" smtClean="0"/>
                </a:br>
                <a:r>
                  <a:rPr lang="en-US" sz="2400" dirty="0" smtClean="0"/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𝛉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𝟓𝟕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°/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𝒔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[</a:t>
                </a:r>
                <a:r>
                  <a:rPr lang="en-US" sz="2400" dirty="0" smtClean="0"/>
                  <a:t>30.5, 0.6, </a:t>
                </a:r>
                <a:r>
                  <a:rPr lang="en-US" sz="2400" dirty="0"/>
                  <a:t>-</a:t>
                </a:r>
                <a:r>
                  <a:rPr lang="en-US" sz="2400" dirty="0" smtClean="0"/>
                  <a:t>0.36, ~0, 0, 0] </a:t>
                </a:r>
                <a:r>
                  <a:rPr lang="en-US" sz="2400" dirty="0"/>
                  <a:t>(Nm)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3"/>
                <a:stretch>
                  <a:fillRect l="-140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t="28852" b="5359"/>
          <a:stretch/>
        </p:blipFill>
        <p:spPr bwMode="auto">
          <a:xfrm>
            <a:off x="4876800" y="2743200"/>
            <a:ext cx="4125339" cy="275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90600" y="4858898"/>
            <a:ext cx="2509194" cy="1233437"/>
            <a:chOff x="990600" y="4858898"/>
            <a:chExt cx="2509194" cy="1233437"/>
          </a:xfrm>
        </p:grpSpPr>
        <p:sp>
          <p:nvSpPr>
            <p:cNvPr id="8" name="TextBox 7"/>
            <p:cNvSpPr txBox="1"/>
            <p:nvPr/>
          </p:nvSpPr>
          <p:spPr>
            <a:xfrm>
              <a:off x="990600" y="5446004"/>
              <a:ext cx="833883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Viscous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 smtClean="0"/>
                <a:t>Friction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0" y="5436067"/>
              <a:ext cx="1213794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Coriolis &amp;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 smtClean="0"/>
                <a:t>Centripetal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8" idx="0"/>
            </p:cNvCxnSpPr>
            <p:nvPr/>
          </p:nvCxnSpPr>
          <p:spPr>
            <a:xfrm flipH="1" flipV="1">
              <a:off x="1407541" y="4953000"/>
              <a:ext cx="1" cy="493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0"/>
            </p:cNvCxnSpPr>
            <p:nvPr/>
          </p:nvCxnSpPr>
          <p:spPr>
            <a:xfrm flipH="1" flipV="1">
              <a:off x="1981200" y="4858898"/>
              <a:ext cx="911697" cy="5771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0"/>
            </p:cNvCxnSpPr>
            <p:nvPr/>
          </p:nvCxnSpPr>
          <p:spPr>
            <a:xfrm flipH="1" flipV="1">
              <a:off x="2589448" y="4858898"/>
              <a:ext cx="303449" cy="5771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0"/>
            </p:cNvCxnSpPr>
            <p:nvPr/>
          </p:nvCxnSpPr>
          <p:spPr>
            <a:xfrm flipV="1">
              <a:off x="2892897" y="4858898"/>
              <a:ext cx="307503" cy="5771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4</a:t>
            </a:fld>
            <a:r>
              <a:rPr lang="en-US" sz="1200" smtClean="0">
                <a:solidFill>
                  <a:schemeClr val="tx2"/>
                </a:solidFill>
              </a:rPr>
              <a:t> / 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5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8.3 Independent Joint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167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simple position control example (Puma 560 the 2</a:t>
            </a:r>
            <a:r>
              <a:rPr lang="en-US" baseline="30000" dirty="0" smtClean="0"/>
              <a:t>nd</a:t>
            </a:r>
            <a:r>
              <a:rPr lang="en-US" dirty="0" smtClean="0"/>
              <a:t> link)</a:t>
            </a:r>
          </a:p>
          <a:p>
            <a:pPr lvl="1"/>
            <a:r>
              <a:rPr lang="en-US" dirty="0" smtClean="0"/>
              <a:t>Approximate the inertia seen by the motor</a:t>
            </a:r>
          </a:p>
          <a:p>
            <a:pPr lvl="2"/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=107, I</a:t>
            </a:r>
            <a:r>
              <a:rPr lang="en-US" baseline="-25000" dirty="0" smtClean="0"/>
              <a:t>m2</a:t>
            </a:r>
            <a:r>
              <a:rPr lang="en-US" dirty="0" smtClean="0"/>
              <a:t>=2X10</a:t>
            </a:r>
            <a:r>
              <a:rPr lang="en-US" baseline="30000" dirty="0" smtClean="0"/>
              <a:t>-4</a:t>
            </a:r>
            <a:r>
              <a:rPr lang="en-US" dirty="0" smtClean="0"/>
              <a:t>, D</a:t>
            </a:r>
            <a:r>
              <a:rPr lang="en-US" baseline="-25000" dirty="0" smtClean="0"/>
              <a:t>22</a:t>
            </a:r>
            <a:r>
              <a:rPr lang="en-US" dirty="0" smtClean="0">
                <a:sym typeface="Symbol"/>
              </a:rPr>
              <a:t>2, hence, J=3.7</a:t>
            </a:r>
            <a:r>
              <a:rPr lang="en-US" dirty="0"/>
              <a:t>X10</a:t>
            </a:r>
            <a:r>
              <a:rPr lang="en-US" baseline="30000" dirty="0"/>
              <a:t>-4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80049"/>
              </p:ext>
            </p:extLst>
          </p:nvPr>
        </p:nvGraphicFramePr>
        <p:xfrm>
          <a:off x="7162800" y="1600200"/>
          <a:ext cx="1866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1" name="Equation" r:id="rId4" imgW="1244520" imgH="431640" progId="Equation.DSMT4">
                  <p:embed/>
                </p:oleObj>
              </mc:Choice>
              <mc:Fallback>
                <p:oleObj name="Equation" r:id="rId4" imgW="1244520" imgH="4316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600200"/>
                        <a:ext cx="1866900" cy="6477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5879306" cy="285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971800" y="3962400"/>
            <a:ext cx="1219200" cy="762000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600200" y="3825240"/>
            <a:ext cx="5400675" cy="274320"/>
            <a:chOff x="1600200" y="3825240"/>
            <a:chExt cx="5400675" cy="274320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7355996"/>
                </p:ext>
              </p:extLst>
            </p:nvPr>
          </p:nvGraphicFramePr>
          <p:xfrm>
            <a:off x="1600200" y="3825240"/>
            <a:ext cx="472176" cy="27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2" name="Equation" r:id="rId7" imgW="393480" imgH="228600" progId="Equation.DSMT4">
                    <p:embed/>
                  </p:oleObj>
                </mc:Choice>
                <mc:Fallback>
                  <p:oleObj name="Equation" r:id="rId7" imgW="3934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600200" y="3825240"/>
                          <a:ext cx="472176" cy="274320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1128408"/>
                </p:ext>
              </p:extLst>
            </p:nvPr>
          </p:nvGraphicFramePr>
          <p:xfrm>
            <a:off x="6575425" y="3825875"/>
            <a:ext cx="425450" cy="273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3" name="Equation" r:id="rId9" imgW="355320" imgH="228600" progId="Equation.DSMT4">
                    <p:embed/>
                  </p:oleObj>
                </mc:Choice>
                <mc:Fallback>
                  <p:oleObj name="Equation" r:id="rId9" imgW="355320" imgH="2286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5425" y="3825875"/>
                          <a:ext cx="425450" cy="273050"/>
                        </a:xfrm>
                        <a:prstGeom prst="rect">
                          <a:avLst/>
                        </a:prstGeom>
                        <a:solidFill>
                          <a:srgbClr val="99CCFF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1493438" y="4953000"/>
            <a:ext cx="1970155" cy="1345866"/>
            <a:chOff x="1493438" y="4953000"/>
            <a:chExt cx="1970155" cy="1345866"/>
          </a:xfrm>
        </p:grpSpPr>
        <p:sp>
          <p:nvSpPr>
            <p:cNvPr id="10" name="TextBox 9"/>
            <p:cNvSpPr txBox="1"/>
            <p:nvPr/>
          </p:nvSpPr>
          <p:spPr>
            <a:xfrm>
              <a:off x="1493438" y="5929534"/>
              <a:ext cx="1970155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Outer Position Loop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flipV="1">
              <a:off x="2478516" y="4953000"/>
              <a:ext cx="112284" cy="9765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191000" y="4724400"/>
            <a:ext cx="1929311" cy="1579855"/>
            <a:chOff x="4191000" y="4724400"/>
            <a:chExt cx="1929311" cy="1579855"/>
          </a:xfrm>
        </p:grpSpPr>
        <p:sp>
          <p:nvSpPr>
            <p:cNvPr id="11" name="TextBox 10"/>
            <p:cNvSpPr txBox="1"/>
            <p:nvPr/>
          </p:nvSpPr>
          <p:spPr>
            <a:xfrm>
              <a:off x="4191000" y="5934923"/>
              <a:ext cx="1929311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Inner Velocity Loop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1" idx="0"/>
            </p:cNvCxnSpPr>
            <p:nvPr/>
          </p:nvCxnSpPr>
          <p:spPr>
            <a:xfrm flipH="1" flipV="1">
              <a:off x="4191000" y="4724400"/>
              <a:ext cx="964656" cy="12105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5</a:t>
            </a:fld>
            <a:r>
              <a:rPr lang="en-US" sz="1200" smtClean="0">
                <a:solidFill>
                  <a:schemeClr val="tx2"/>
                </a:solidFill>
              </a:rPr>
              <a:t> / 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8.3 Independent Joint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1143000"/>
          </a:xfrm>
        </p:spPr>
        <p:txBody>
          <a:bodyPr/>
          <a:lstStyle/>
          <a:p>
            <a:r>
              <a:rPr lang="en-US" dirty="0" smtClean="0"/>
              <a:t>Speed Control Example</a:t>
            </a:r>
          </a:p>
          <a:p>
            <a:pPr lvl="1"/>
            <a:r>
              <a:rPr lang="en-US" dirty="0" err="1" smtClean="0"/>
              <a:t>K</a:t>
            </a:r>
            <a:r>
              <a:rPr lang="en-US" baseline="-25000" dirty="0" err="1" smtClean="0"/>
              <a:t>v</a:t>
            </a:r>
            <a:r>
              <a:rPr lang="en-US" dirty="0"/>
              <a:t>=1.5, 0.5, </a:t>
            </a:r>
            <a:r>
              <a:rPr lang="en-US" dirty="0" smtClean="0"/>
              <a:t>1.0</a:t>
            </a:r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18" y="838200"/>
            <a:ext cx="347186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2410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2410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2410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2410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75" y="3276600"/>
            <a:ext cx="3560598" cy="267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02" y="3276600"/>
            <a:ext cx="3560598" cy="267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2800" y="3301425"/>
            <a:ext cx="240551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K</a:t>
            </a:r>
            <a:r>
              <a:rPr lang="en-US" sz="1600" baseline="-25000" dirty="0" err="1" smtClean="0"/>
              <a:t>v</a:t>
            </a:r>
            <a:r>
              <a:rPr lang="en-US" sz="1600" dirty="0" smtClean="0"/>
              <a:t>=1.0 gives a reasonable system response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6</a:t>
            </a:fld>
            <a:r>
              <a:rPr lang="en-US" sz="1200" smtClean="0">
                <a:solidFill>
                  <a:schemeClr val="tx2"/>
                </a:solidFill>
              </a:rPr>
              <a:t> / 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8.3 Independent Joint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2286000"/>
          </a:xfrm>
        </p:spPr>
        <p:txBody>
          <a:bodyPr/>
          <a:lstStyle/>
          <a:p>
            <a:r>
              <a:rPr lang="en-US" dirty="0" smtClean="0"/>
              <a:t>Speed Control Example</a:t>
            </a:r>
          </a:p>
          <a:p>
            <a:pPr lvl="1"/>
            <a:r>
              <a:rPr lang="en-US" dirty="0" smtClean="0"/>
              <a:t>What about the effect of gravity?</a:t>
            </a:r>
          </a:p>
          <a:p>
            <a:pPr lvl="2"/>
            <a:r>
              <a:rPr lang="en-US" dirty="0" smtClean="0"/>
              <a:t>Varies with configuration! (-40 &lt; G</a:t>
            </a:r>
            <a:r>
              <a:rPr lang="en-US" baseline="-25000" dirty="0" smtClean="0"/>
              <a:t>2</a:t>
            </a:r>
            <a:r>
              <a:rPr lang="en-US" dirty="0" smtClean="0"/>
              <a:t> &lt; 40)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600"/>
            <a:ext cx="4984837" cy="3739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4114800"/>
            <a:ext cx="285026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Let’s add a gravity induced </a:t>
            </a:r>
          </a:p>
          <a:p>
            <a:r>
              <a:rPr lang="en-US" dirty="0" smtClean="0"/>
              <a:t>disturbance torque of 20 Nm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7</a:t>
            </a:fld>
            <a:r>
              <a:rPr lang="en-US" sz="1200" smtClean="0">
                <a:solidFill>
                  <a:schemeClr val="tx2"/>
                </a:solidFill>
              </a:rPr>
              <a:t> / 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8.3 Independent Joint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34119"/>
            <a:ext cx="5334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4419035"/>
            <a:ext cx="361919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Massive (1 rad/s) steady state error!!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337" y="3262819"/>
            <a:ext cx="3471863" cy="2821513"/>
            <a:chOff x="0" y="3262819"/>
            <a:chExt cx="3471863" cy="2821513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62819"/>
              <a:ext cx="3471863" cy="194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43000" y="5715000"/>
              <a:ext cx="809837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20 Nm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H="1" flipV="1">
              <a:off x="685800" y="4603701"/>
              <a:ext cx="862119" cy="11112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34119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37686" y="5410200"/>
            <a:ext cx="328782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Ki=10 =&gt; No steady state error!!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2286000"/>
          </a:xfrm>
        </p:spPr>
        <p:txBody>
          <a:bodyPr/>
          <a:lstStyle/>
          <a:p>
            <a:r>
              <a:rPr lang="en-US" dirty="0" smtClean="0"/>
              <a:t>Add a 20 Nm gravity induced disturbance</a:t>
            </a:r>
          </a:p>
          <a:p>
            <a:pPr lvl="2"/>
            <a:r>
              <a:rPr lang="en-US" dirty="0" smtClean="0"/>
              <a:t>Needs some integral control!!</a:t>
            </a:r>
          </a:p>
          <a:p>
            <a:r>
              <a:rPr lang="en-US" dirty="0" smtClean="0"/>
              <a:t>Disturbance Rejection!!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8</a:t>
            </a:fld>
            <a:r>
              <a:rPr lang="en-US" sz="1200" smtClean="0">
                <a:solidFill>
                  <a:schemeClr val="tx2"/>
                </a:solidFill>
              </a:rPr>
              <a:t> / 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</a:t>
            </a:r>
            <a:r>
              <a:rPr lang="en-US" dirty="0" smtClean="0"/>
              <a:t>.3 Independent Joint Control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27th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The robot can be thought of as a nonlinear, coupled multi-input multi-output (MIMO) control system.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lvl="1"/>
                <a:r>
                  <a:rPr lang="en-US" sz="2000" dirty="0" smtClean="0"/>
                  <a:t>Unfortunately</a:t>
                </a:r>
                <a:r>
                  <a:rPr lang="en-US" sz="2000" dirty="0"/>
                  <a:t>, the </a:t>
                </a:r>
                <a:r>
                  <a:rPr lang="en-US" sz="2000" i="1" dirty="0"/>
                  <a:t>n</a:t>
                </a:r>
                <a:r>
                  <a:rPr lang="en-US" sz="2000" dirty="0"/>
                  <a:t>-joint variables are coupled. However, under appropriate conditions, the </a:t>
                </a:r>
                <a:r>
                  <a:rPr lang="en-US" sz="2000" i="1" dirty="0"/>
                  <a:t>n</a:t>
                </a:r>
                <a:r>
                  <a:rPr lang="en-US" sz="2000" dirty="0"/>
                  <a:t>-joints can be treated as independent (</a:t>
                </a:r>
                <a:r>
                  <a:rPr lang="en-US" sz="2000" dirty="0" smtClean="0"/>
                  <a:t>uncoupled</a:t>
                </a:r>
                <a:r>
                  <a:rPr lang="en-US" sz="2000" dirty="0"/>
                  <a:t>) </a:t>
                </a:r>
                <a:r>
                  <a:rPr lang="en-US" sz="2000" dirty="0" smtClean="0"/>
                  <a:t>dynamic </a:t>
                </a:r>
                <a:r>
                  <a:rPr lang="en-US" sz="2000" dirty="0"/>
                  <a:t>sys­tems, for the purposes of control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/>
                  <a:t>Let's approximate the 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assumed </a:t>
                </a:r>
                <a:r>
                  <a:rPr lang="en-US" sz="2000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sz="2000" dirty="0"/>
                  <a:t>) dynamic models of each joint by the se­cond order system</a:t>
                </a:r>
                <a:r>
                  <a:rPr lang="en-US" sz="2000" dirty="0" smtClean="0"/>
                  <a:t>:</a:t>
                </a:r>
                <a:br>
                  <a:rPr lang="en-US" sz="2000" dirty="0" smtClean="0"/>
                </a:br>
                <a:r>
                  <a:rPr lang="en-US" sz="2000" dirty="0" smtClean="0"/>
                  <a:t>								(8.8)</a:t>
                </a:r>
              </a:p>
              <a:p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𝜁</m:t>
                        </m:r>
                        <m:r>
                          <a:rPr lang="en-US" sz="2000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 smtClean="0"/>
                  <a:t> represents neglected aspects (</a:t>
                </a:r>
                <a:r>
                  <a:rPr lang="en-US" sz="2000" i="1" dirty="0" smtClean="0"/>
                  <a:t>i.e.</a:t>
                </a:r>
                <a:r>
                  <a:rPr lang="en-US" sz="2000" dirty="0" smtClean="0"/>
                  <a:t>, coupling, friction, </a:t>
                </a:r>
                <a:r>
                  <a:rPr lang="en-US" sz="2000" i="1" dirty="0" smtClean="0"/>
                  <a:t>etc.</a:t>
                </a:r>
                <a:r>
                  <a:rPr lang="en-US" sz="2000" dirty="0" smtClean="0"/>
                  <a:t>) of the complete model.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334000"/>
              </a:xfrm>
              <a:blipFill rotWithShape="1">
                <a:blip r:embed="rId4"/>
                <a:stretch>
                  <a:fillRect t="-571" r="-281" b="-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1676402"/>
            <a:ext cx="3428524" cy="182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880435"/>
              </p:ext>
            </p:extLst>
          </p:nvPr>
        </p:nvGraphicFramePr>
        <p:xfrm>
          <a:off x="1652288" y="5181600"/>
          <a:ext cx="300942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" name="Equation" r:id="rId6" imgW="2006280" imgH="203040" progId="Equation.DSMT4">
                  <p:embed/>
                </p:oleObj>
              </mc:Choice>
              <mc:Fallback>
                <p:oleObj name="Equation" r:id="rId6" imgW="2006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52288" y="5181600"/>
                        <a:ext cx="3009420" cy="30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9</a:t>
            </a:fld>
            <a:r>
              <a:rPr lang="en-US" sz="1200" smtClean="0">
                <a:solidFill>
                  <a:schemeClr val="tx2"/>
                </a:solidFill>
              </a:rPr>
              <a:t> / 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3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AcademicPresentation3</Template>
  <TotalTime>0</TotalTime>
  <Words>810</Words>
  <Application>Microsoft Office PowerPoint</Application>
  <PresentationFormat>On-screen Show (4:3)</PresentationFormat>
  <Paragraphs>170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Symbol</vt:lpstr>
      <vt:lpstr>Tw Cen MT</vt:lpstr>
      <vt:lpstr>Courier New</vt:lpstr>
      <vt:lpstr>Calibri</vt:lpstr>
      <vt:lpstr>Cambria Math</vt:lpstr>
      <vt:lpstr>Wingdings</vt:lpstr>
      <vt:lpstr>Times New Roman</vt:lpstr>
      <vt:lpstr>Arial Unicode MS</vt:lpstr>
      <vt:lpstr>AcademicPresentation3</vt:lpstr>
      <vt:lpstr>Equation</vt:lpstr>
      <vt:lpstr>MathType 6.0 Equation</vt:lpstr>
      <vt:lpstr>NMT EE 589 &amp; UNM ME 482/582 Robot Engineering</vt:lpstr>
      <vt:lpstr>8.3 Independent Joint Control</vt:lpstr>
      <vt:lpstr>8.3 Independent Joint Control</vt:lpstr>
      <vt:lpstr>8.3 Independent Joint Control</vt:lpstr>
      <vt:lpstr>8.3 Independent Joint Control</vt:lpstr>
      <vt:lpstr>8.3 Independent Joint Control</vt:lpstr>
      <vt:lpstr>8.3 Independent Joint Control</vt:lpstr>
      <vt:lpstr>8.3 Independent Joint Control</vt:lpstr>
      <vt:lpstr>8.3 Independent Joint Control</vt:lpstr>
      <vt:lpstr>8.3 Independent Joint Control</vt:lpstr>
      <vt:lpstr>8.3 Independent Joint Control</vt:lpstr>
      <vt:lpstr>8.3 Independent Joint Control</vt:lpstr>
      <vt:lpstr>8.3 Independent Joint Control</vt:lpstr>
      <vt:lpstr>8.3 Independent Joint Control</vt:lpstr>
      <vt:lpstr>8.3 Independent Joint Control</vt:lpstr>
      <vt:lpstr>8.3 Independent Joint Control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2011-01-13T03:15:04Z</dcterms:created>
  <dcterms:modified xsi:type="dcterms:W3CDTF">2012-11-26T23:47:45Z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