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 bookmarkIdSeed="2">
  <p:sldMasterIdLst>
    <p:sldMasterId id="2147483694" r:id="rId2"/>
  </p:sldMasterIdLst>
  <p:notesMasterIdLst>
    <p:notesMasterId r:id="rId24"/>
  </p:notesMasterIdLst>
  <p:sldIdLst>
    <p:sldId id="256" r:id="rId3"/>
    <p:sldId id="294" r:id="rId4"/>
    <p:sldId id="295" r:id="rId5"/>
    <p:sldId id="296" r:id="rId6"/>
    <p:sldId id="297" r:id="rId7"/>
    <p:sldId id="331" r:id="rId8"/>
    <p:sldId id="304" r:id="rId9"/>
    <p:sldId id="298" r:id="rId10"/>
    <p:sldId id="299" r:id="rId11"/>
    <p:sldId id="300" r:id="rId12"/>
    <p:sldId id="301" r:id="rId13"/>
    <p:sldId id="302" r:id="rId14"/>
    <p:sldId id="333" r:id="rId15"/>
    <p:sldId id="303" r:id="rId16"/>
    <p:sldId id="305" r:id="rId17"/>
    <p:sldId id="306" r:id="rId18"/>
    <p:sldId id="307" r:id="rId19"/>
    <p:sldId id="308" r:id="rId20"/>
    <p:sldId id="309" r:id="rId21"/>
    <p:sldId id="310" r:id="rId22"/>
    <p:sldId id="311" r:id="rId23"/>
  </p:sldIdLst>
  <p:sldSz cx="9144000" cy="6858000" type="screen4x3"/>
  <p:notesSz cx="6858000" cy="9144000"/>
  <p:embeddedFontLst>
    <p:embeddedFont>
      <p:font typeface="Arial Unicode MS" pitchFamily="34" charset="-128"/>
      <p:regular r:id="rId25"/>
    </p:embeddedFont>
    <p:embeddedFont>
      <p:font typeface="Euclid Math One" pitchFamily="18" charset="2"/>
      <p:regular r:id="rId26"/>
      <p:bold r:id="rId27"/>
    </p:embeddedFont>
    <p:embeddedFont>
      <p:font typeface="Tw Cen MT" pitchFamily="34" charset="0"/>
      <p:regular r:id="rId28"/>
      <p:bold r:id="rId29"/>
      <p:italic r:id="rId30"/>
      <p:boldItalic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Cambria Math" pitchFamily="18" charset="0"/>
      <p:regular r:id="rId36"/>
    </p:embeddedFont>
  </p:embeddedFont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iYvPaSEklQU2A9PeH9nYXg==" hashData="njet+FLzZc8eHNeIQuo5K+bZKM0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CC"/>
    <a:srgbClr val="66FF33"/>
    <a:srgbClr val="99FFCC"/>
    <a:srgbClr val="99CCFF"/>
    <a:srgbClr val="0033CC"/>
    <a:srgbClr val="009900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1" autoAdjust="0"/>
    <p:restoredTop sz="94624" autoAdjust="0"/>
  </p:normalViewPr>
  <p:slideViewPr>
    <p:cSldViewPr>
      <p:cViewPr>
        <p:scale>
          <a:sx n="90" d="100"/>
          <a:sy n="90" d="100"/>
        </p:scale>
        <p:origin x="-17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4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4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Presentation</a:t>
            </a:r>
            <a:r>
              <a:rPr lang="en-US" baseline="0" dirty="0" smtClean="0"/>
              <a:t> slide for courses, classes, lectures et 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86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79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40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91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05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0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7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47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713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543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90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70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97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28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28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78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92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06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l="-9000" r="-5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0" y="4572000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mtClean="0"/>
              <a:t>Tuesday 6th Nov 2012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en-US" smtClean="0">
                <a:solidFill>
                  <a:schemeClr val="tx2"/>
                </a:solidFill>
              </a:rPr>
              <a:t>ME 482/582: Robotics Engineering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6th Nov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482/582: Robotics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26" name="Picture 2" descr="http://www.robotshop.com/content/images/learningcenter/robot-arm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2000250" cy="177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en-US" smtClean="0"/>
              <a:t>Tuesday 6th Nov 2012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33800" y="76200"/>
            <a:ext cx="5181600" cy="457200"/>
          </a:xfrm>
          <a:prstGeom prst="rect">
            <a:avLst/>
          </a:prstGeom>
          <a:solidFill>
            <a:srgbClr val="99CCFF"/>
          </a:solidFill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Enter Text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6th Nov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ME 482/582: Robotics Engineering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r>
              <a:rPr lang="en-US" sz="1200" dirty="0" smtClean="0">
                <a:solidFill>
                  <a:schemeClr val="tx2"/>
                </a:solidFill>
              </a:rPr>
              <a:t> /  21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28600" y="990600"/>
            <a:ext cx="8686800" cy="495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28600" y="76200"/>
            <a:ext cx="3383280" cy="457200"/>
          </a:xfrm>
          <a:prstGeom prst="rect">
            <a:avLst/>
          </a:prstGeom>
          <a:solidFill>
            <a:schemeClr val="accent6"/>
          </a:solidFill>
          <a:ln w="1905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dirty="0" smtClean="0"/>
              <a:t>7. Robot Dynamics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59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6th Nov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ME 482/582: Robotics Engineering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r>
              <a:rPr lang="en-US" sz="1200" dirty="0" smtClean="0">
                <a:solidFill>
                  <a:schemeClr val="tx2"/>
                </a:solidFill>
              </a:rPr>
              <a:t> /  15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idx="1"/>
          </p:nvPr>
        </p:nvSpPr>
        <p:spPr>
          <a:xfrm>
            <a:off x="457200" y="914400"/>
            <a:ext cx="8321040" cy="541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935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6th Nov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244157" y="548958"/>
            <a:ext cx="100584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ME 482/582: Robotics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828800" y="1676400"/>
            <a:ext cx="8153400" cy="4495800"/>
          </a:xfrm>
        </p:spPr>
        <p:txBody>
          <a:bodyPr/>
          <a:lstStyle>
            <a:lvl1pPr>
              <a:defRPr sz="2400" b="1">
                <a:solidFill>
                  <a:srgbClr val="0000FF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defRPr>
            </a:lvl1pPr>
            <a:lvl2pPr marL="640080" indent="-274320">
              <a:buFont typeface="Wingdings" pitchFamily="2" charset="2"/>
              <a:buChar char="Ø"/>
              <a:defRPr sz="2200">
                <a:latin typeface="Calibri" pitchFamily="34" charset="0"/>
                <a:cs typeface="Calibri" pitchFamily="34" charset="0"/>
              </a:defRPr>
            </a:lvl2pPr>
            <a:lvl3pPr marL="914400" indent="-228600">
              <a:buClrTx/>
              <a:buFont typeface="Wingdings" pitchFamily="2" charset="2"/>
              <a:buChar char=""/>
              <a:defRPr sz="2000">
                <a:latin typeface="Times New Roman" pitchFamily="18" charset="0"/>
                <a:cs typeface="Times New Roman" pitchFamily="18" charset="0"/>
              </a:defRPr>
            </a:lvl3pPr>
            <a:lvl4pPr marL="1371600" indent="-228600">
              <a:buClrTx/>
              <a:buFont typeface="Calibri" pitchFamily="34" charset="0"/>
              <a:buChar char="-"/>
              <a:defRPr sz="1800">
                <a:latin typeface="Times New Roman" pitchFamily="18" charset="0"/>
                <a:cs typeface="Times New Roman" pitchFamily="18" charset="0"/>
              </a:defRPr>
            </a:lvl4pPr>
            <a:lvl5pPr marL="1828800" indent="-228600">
              <a:buFont typeface="Wingdings" pitchFamily="2" charset="2"/>
              <a:buChar char="§"/>
              <a:defRPr sz="16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6th Nov 2012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ME 482/582: Robotics Engineering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Tuesday 6th Nov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ME 482/582: Robotics Engineering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Tuesday 6th Nov 2012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ME 482/582: Robotics Engineering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6th Nov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482/582: Robotics Engineering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6th Nov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321040" cy="541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471160" y="6477000"/>
            <a:ext cx="1828800" cy="274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Tuesday 6th Nov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38400" y="6477000"/>
            <a:ext cx="2788920" cy="274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 anchor="ctr"/>
          <a:lstStyle>
            <a:lvl1pPr algn="r"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en-US" dirty="0" smtClean="0"/>
              <a:t>ME 482/582: Robotics Engineering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43800" y="6477000"/>
            <a:ext cx="1371600" cy="274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 anchor="ctr" anchorCtr="0">
            <a:normAutofit/>
          </a:bodyPr>
          <a:lstStyle>
            <a:lvl1pPr algn="ctr">
              <a:defRPr sz="1400" b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200" dirty="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r>
              <a:rPr lang="en-US" sz="1200" dirty="0" smtClean="0">
                <a:solidFill>
                  <a:schemeClr val="tx2"/>
                </a:solidFill>
              </a:rPr>
              <a:t> /  ??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33400" y="685800"/>
            <a:ext cx="8077200" cy="0"/>
          </a:xfrm>
          <a:prstGeom prst="line">
            <a:avLst/>
          </a:prstGeom>
          <a:ln w="50800" cap="sq" cmpd="tri"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2"/>
          <p:cNvSpPr txBox="1">
            <a:spLocks/>
          </p:cNvSpPr>
          <p:nvPr userDrawn="1"/>
        </p:nvSpPr>
        <p:spPr>
          <a:xfrm>
            <a:off x="152400" y="6477000"/>
            <a:ext cx="2057400" cy="274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 anchor="ctr"/>
          <a:lstStyle>
            <a:defPPr>
              <a:defRPr lang="en-US"/>
            </a:defPPr>
            <a:lvl1pPr marL="0" algn="r" defTabSz="914400" rtl="0" latinLnBrk="0">
              <a:defRPr sz="1200" b="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© 2011, Dr. Stephen Bruder</a:t>
            </a:r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76200" y="62299"/>
            <a:ext cx="32004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1. Introduction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5" r:id="rId2"/>
    <p:sldLayoutId id="2147483704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rgbClr val="0000FF"/>
        </a:buClr>
        <a:buSzPct val="60000"/>
        <a:buFont typeface="Wingdings" pitchFamily="2" charset="2"/>
        <a:buChar char="q"/>
        <a:defRPr sz="2800" b="1" kern="1200">
          <a:solidFill>
            <a:srgbClr val="0066FF"/>
          </a:solidFill>
          <a:effectLst/>
          <a:latin typeface="Calibri" pitchFamily="34" charset="0"/>
          <a:ea typeface="+mn-ea"/>
          <a:cs typeface="Calibri" pitchFamily="34" charset="0"/>
        </a:defRPr>
      </a:lvl1pPr>
      <a:lvl2pPr marL="640080" indent="-274320" algn="l" rtl="0" eaLnBrk="1" latinLnBrk="0" hangingPunct="1">
        <a:spcBef>
          <a:spcPts val="550"/>
        </a:spcBef>
        <a:buClrTx/>
        <a:buSzPct val="70000"/>
        <a:buFont typeface="Times New Roman" pitchFamily="18" charset="0"/>
        <a:buChar char="○"/>
        <a:defRPr sz="26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14400" indent="-228600" algn="l" rtl="0" eaLnBrk="1" latinLnBrk="0" hangingPunct="1">
        <a:spcBef>
          <a:spcPts val="500"/>
        </a:spcBef>
        <a:buClrTx/>
        <a:buSzPct val="75000"/>
        <a:buFont typeface="Wingdings" pitchFamily="2" charset="2"/>
        <a:buChar char="Ø"/>
        <a:defRPr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143000" indent="-228600" algn="l" rtl="0" eaLnBrk="1" latinLnBrk="0" hangingPunct="1">
        <a:spcBef>
          <a:spcPts val="400"/>
        </a:spcBef>
        <a:buClrTx/>
        <a:buSzPct val="75000"/>
        <a:buFont typeface="Wingdings"/>
        <a:buChar char="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371600" indent="-228600" algn="l" rtl="0" eaLnBrk="1" latinLnBrk="0" hangingPunct="1">
        <a:spcBef>
          <a:spcPts val="400"/>
        </a:spcBef>
        <a:buClrTx/>
        <a:buSzPct val="65000"/>
        <a:buFont typeface="Arial" pitchFamily="34" charset="0"/>
        <a:buChar char="•"/>
        <a:defRPr sz="1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3.wmf"/><Relationship Id="rId4" Type="http://schemas.openxmlformats.org/officeDocument/2006/relationships/image" Target="../media/image35.png"/><Relationship Id="rId9" Type="http://schemas.openxmlformats.org/officeDocument/2006/relationships/oleObject" Target="../embeddings/oleObject2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37.wmf"/><Relationship Id="rId4" Type="http://schemas.openxmlformats.org/officeDocument/2006/relationships/image" Target="../media/image39.png"/><Relationship Id="rId9" Type="http://schemas.openxmlformats.org/officeDocument/2006/relationships/oleObject" Target="../embeddings/oleObject3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41.wmf"/><Relationship Id="rId18" Type="http://schemas.openxmlformats.org/officeDocument/2006/relationships/hyperlink" Target="../handouts/RR_bot.pdf" TargetMode="External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9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40.wmf"/><Relationship Id="rId5" Type="http://schemas.openxmlformats.org/officeDocument/2006/relationships/image" Target="../media/image87.png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36.bin"/><Relationship Id="rId4" Type="http://schemas.openxmlformats.org/officeDocument/2006/relationships/image" Target="../media/image44.jpg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3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4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48.wmf"/><Relationship Id="rId10" Type="http://schemas.openxmlformats.org/officeDocument/2006/relationships/image" Target="../media/image44.jpg"/><Relationship Id="rId4" Type="http://schemas.openxmlformats.org/officeDocument/2006/relationships/oleObject" Target="../embeddings/oleObject43.bin"/><Relationship Id="rId9" Type="http://schemas.openxmlformats.org/officeDocument/2006/relationships/image" Target="../media/image5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53.wmf"/><Relationship Id="rId4" Type="http://schemas.openxmlformats.org/officeDocument/2006/relationships/image" Target="../media/image55.png"/><Relationship Id="rId9" Type="http://schemas.openxmlformats.org/officeDocument/2006/relationships/oleObject" Target="../embeddings/oleObject4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54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57.wmf"/><Relationship Id="rId4" Type="http://schemas.openxmlformats.org/officeDocument/2006/relationships/image" Target="../media/image56.png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5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62.wmf"/><Relationship Id="rId4" Type="http://schemas.openxmlformats.org/officeDocument/2006/relationships/image" Target="../media/image65.png"/><Relationship Id="rId9" Type="http://schemas.openxmlformats.org/officeDocument/2006/relationships/oleObject" Target="../embeddings/oleObject5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8.bin"/><Relationship Id="rId9" Type="http://schemas.openxmlformats.org/officeDocument/2006/relationships/image" Target="../media/image65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6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75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74.wmf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7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6.wmf"/><Relationship Id="rId18" Type="http://schemas.openxmlformats.org/officeDocument/2006/relationships/oleObject" Target="../embeddings/oleObject1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19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7.wmf"/><Relationship Id="rId4" Type="http://schemas.openxmlformats.org/officeDocument/2006/relationships/image" Target="../media/image28.png"/><Relationship Id="rId9" Type="http://schemas.openxmlformats.org/officeDocument/2006/relationships/oleObject" Target="../embeddings/oleObject2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6248400" cy="121920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NMT EE 589 &amp; UNM ME 482/582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Robot Engineering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362200" y="6096000"/>
            <a:ext cx="6324600" cy="685800"/>
          </a:xfrm>
        </p:spPr>
        <p:txBody>
          <a:bodyPr>
            <a:normAutofit fontScale="92500" lnSpcReduction="20000"/>
          </a:bodyPr>
          <a:lstStyle/>
          <a:p>
            <a:pPr lvl="0" algn="r"/>
            <a:r>
              <a:rPr lang="en-US" dirty="0"/>
              <a:t>Dr. Stephen Bruder</a:t>
            </a:r>
            <a:br>
              <a:rPr lang="en-US" dirty="0"/>
            </a:br>
            <a:r>
              <a:rPr lang="en-US" dirty="0"/>
              <a:t>NMT EE 589 &amp; UNM ME 482/582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7.6 A Step by Step Procedure to Construct the Dynamic Model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6th Nov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28600" y="990600"/>
                <a:ext cx="8686800" cy="5257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Step 3: Compute Velocities</a:t>
                </a:r>
              </a:p>
              <a:p>
                <a:pPr marL="514350" indent="-514350">
                  <a:buSzPct val="100000"/>
                  <a:buFont typeface="+mj-lt"/>
                  <a:buAutoNum type="alphaLcParenR"/>
                </a:pPr>
                <a:r>
                  <a:rPr lang="en-US" sz="2000" dirty="0" smtClean="0"/>
                  <a:t>Construct </a:t>
                </a:r>
                <a:r>
                  <a:rPr lang="en-US" sz="2000" dirty="0"/>
                  <a:t>the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000">
                            <a:latin typeface="Cambria Math"/>
                          </a:rPr>
                          <m:t>0</m:t>
                        </m:r>
                      </m:sup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</m:sPre>
                  </m:oMath>
                </a14:m>
                <a:r>
                  <a:rPr lang="en-US" sz="2000" dirty="0"/>
                  <a:t> (</a:t>
                </a:r>
                <a:r>
                  <a:rPr lang="en-US" sz="2000" i="1" dirty="0"/>
                  <a:t>i.e</a:t>
                </a:r>
                <a:r>
                  <a:rPr lang="en-US" sz="2000" i="1" dirty="0" smtClean="0"/>
                  <a:t>.</a:t>
                </a:r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dirty="0"/>
                  <a:t> expressed in terms of frame {0}), which can be obtained </a:t>
                </a:r>
                <a:r>
                  <a:rPr lang="en-US" sz="2000" dirty="0" smtClean="0"/>
                  <a:t>by </a:t>
                </a:r>
                <a:r>
                  <a:rPr lang="en-US" sz="2000" dirty="0"/>
                  <a:t>directly differentiating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sPre>
                          <m:sPre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PrePr>
                          <m:sub/>
                          <m:sup>
                            <m:r>
                              <a:rPr lang="en-US" sz="2000">
                                <a:latin typeface="Cambria Math"/>
                              </a:rPr>
                              <m:t>0</m:t>
                            </m:r>
                          </m:sup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</m:acc>
                          </m:e>
                        </m:sPre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  <m:sup/>
                    </m:sSubSup>
                  </m:oMath>
                </a14:m>
                <a:r>
                  <a:rPr lang="en-US" sz="2000" dirty="0"/>
                  <a:t>.</a:t>
                </a:r>
                <a:endParaRPr lang="en-US" sz="2000" dirty="0" smtClean="0"/>
              </a:p>
              <a:p>
                <a:pPr marL="514350" indent="-514350">
                  <a:buSzPct val="100000"/>
                  <a:buFont typeface="+mj-lt"/>
                  <a:buAutoNum type="alphaLcParenR"/>
                </a:pPr>
                <a:r>
                  <a:rPr lang="en-US" sz="2000" dirty="0"/>
                  <a:t>Construct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sPre>
                          <m:sPre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PrePr>
                          <m:sub/>
                          <m:sup>
                            <m:r>
                              <a:rPr lang="en-US" sz="2000">
                                <a:latin typeface="Cambria Math"/>
                              </a:rPr>
                              <m:t>0</m:t>
                            </m:r>
                          </m:sup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𝜔</m:t>
                                </m:r>
                              </m:e>
                            </m:acc>
                          </m:e>
                        </m:sPre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en-US" sz="2000" dirty="0" smtClean="0"/>
                  <a:t>, </a:t>
                </a:r>
                <a:r>
                  <a:rPr lang="en-US" sz="2000" i="1" dirty="0" smtClean="0"/>
                  <a:t>i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= 1,...,</a:t>
                </a:r>
                <a:r>
                  <a:rPr lang="en-US" sz="2000" i="1" dirty="0"/>
                  <a:t>n</a:t>
                </a:r>
                <a:r>
                  <a:rPr lang="en-US" sz="2000" dirty="0"/>
                  <a:t>, which can be obtained by recalling </a:t>
                </a:r>
                <a:r>
                  <a:rPr lang="en-US" sz="2000" dirty="0" smtClean="0"/>
                  <a:t>that</a:t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/>
                  <a:t>then transform this vector to frame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b="0" dirty="0">
                            <a:sym typeface="Euclid Math One"/>
                          </a:rPr>
                          <m:t>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} </a:t>
                </a:r>
                <a:r>
                  <a:rPr lang="en-US" sz="2000" dirty="0" smtClean="0"/>
                  <a:t>by            	     .</a:t>
                </a:r>
              </a:p>
              <a:p>
                <a:pPr marL="0" indent="0">
                  <a:buSzPct val="100000"/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Step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4: Kinetic &amp; Potential Energy</a:t>
                </a:r>
              </a:p>
              <a:p>
                <a:r>
                  <a:rPr lang="en-US" sz="2000" dirty="0"/>
                  <a:t>Develop the expressions for the kinetic energy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К=</m:t>
                    </m:r>
                    <m:limUpp>
                      <m:limUppPr>
                        <m:ctrlPr>
                          <a:rPr lang="en-US" sz="2000" i="1">
                            <a:latin typeface="Cambria Math"/>
                          </a:rPr>
                        </m:ctrlPr>
                      </m:limUppPr>
                      <m:e>
                        <m:limLow>
                          <m:limLow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limLowPr>
                          <m:e>
                            <m:nary>
                              <m:naryPr>
                                <m:chr m:val="∑"/>
                                <m:grow m:val="on"/>
                                <m:subHide m:val="on"/>
                                <m:supHide m:val="on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latin typeface="Cambria Math"/>
                                      </a:rPr>
                                      <m:t>К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  <m:lim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000">
                                <a:latin typeface="Cambria Math"/>
                              </a:rPr>
                              <m:t>=1</m:t>
                            </m:r>
                          </m:lim>
                        </m:limLow>
                      </m:e>
                      <m:lim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lim>
                    </m:limUpp>
                  </m:oMath>
                </a14:m>
                <a:r>
                  <a:rPr lang="en-US" sz="2000" dirty="0"/>
                  <a:t>, where </a:t>
                </a:r>
                <a:br>
                  <a:rPr lang="en-US" sz="2000" dirty="0"/>
                </a:br>
                <a:endParaRPr lang="en-US" sz="2000" dirty="0" smtClean="0"/>
              </a:p>
              <a:p>
                <a:r>
                  <a:rPr lang="en-US" sz="2000" dirty="0" smtClean="0"/>
                  <a:t>and </a:t>
                </a:r>
                <a:r>
                  <a:rPr lang="en-US" sz="2000" dirty="0"/>
                  <a:t>potential energy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𝛖</m:t>
                    </m:r>
                    <m:r>
                      <a:rPr lang="en-US" sz="2000" b="0">
                        <a:latin typeface="Cambria Math"/>
                      </a:rPr>
                      <m:t>=</m:t>
                    </m:r>
                    <m:limUpp>
                      <m:limUppPr>
                        <m:ctrlPr>
                          <a:rPr lang="en-US" sz="2000" b="0" i="1">
                            <a:latin typeface="Cambria Math"/>
                          </a:rPr>
                        </m:ctrlPr>
                      </m:limUppPr>
                      <m:e>
                        <m:limLow>
                          <m:limLow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limLowPr>
                          <m:e>
                            <m:nary>
                              <m:naryPr>
                                <m:chr m:val="∑"/>
                                <m:grow m:val="on"/>
                                <m:subHide m:val="on"/>
                                <m:supHide m:val="on"/>
                                <m:ctrlPr>
                                  <a:rPr lang="en-US" sz="2000" b="0" i="1">
                                    <a:latin typeface="Cambria Math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>
                                  <m:sSubPr>
                                    <m:ctrlPr>
                                      <a:rPr lang="en-US" sz="2000" b="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latin typeface="Cambria Math"/>
                                      </a:rPr>
                                      <m:t>𝛖</m:t>
                                    </m:r>
                                  </m:e>
                                  <m:sub>
                                    <m:r>
                                      <a:rPr lang="en-US" sz="2000" b="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  <m:lim>
                            <m:r>
                              <a:rPr lang="en-US" sz="2000" b="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000" b="0">
                                <a:latin typeface="Cambria Math"/>
                              </a:rPr>
                              <m:t>=1</m:t>
                            </m:r>
                          </m:lim>
                        </m:limLow>
                      </m:e>
                      <m:lim>
                        <m:r>
                          <a:rPr lang="en-US" sz="2000" b="0" i="1">
                            <a:latin typeface="Cambria Math"/>
                          </a:rPr>
                          <m:t>𝑛</m:t>
                        </m:r>
                      </m:lim>
                    </m:limUpp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SzPct val="100000"/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28600" y="990600"/>
                <a:ext cx="8686800" cy="5257800"/>
              </a:xfrm>
              <a:blipFill rotWithShape="1">
                <a:blip r:embed="rId4"/>
                <a:stretch>
                  <a:fillRect l="-1123" t="-928" r="-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69487"/>
              </p:ext>
            </p:extLst>
          </p:nvPr>
        </p:nvGraphicFramePr>
        <p:xfrm>
          <a:off x="1981200" y="2819400"/>
          <a:ext cx="2895480" cy="437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5" name="Equation" r:id="rId5" imgW="1930320" imgH="291960" progId="Equation.DSMT4">
                  <p:embed/>
                </p:oleObj>
              </mc:Choice>
              <mc:Fallback>
                <p:oleObj name="Equation" r:id="rId5" imgW="19303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1200" y="2819400"/>
                        <a:ext cx="2895480" cy="437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703271"/>
              </p:ext>
            </p:extLst>
          </p:nvPr>
        </p:nvGraphicFramePr>
        <p:xfrm>
          <a:off x="5334000" y="3302340"/>
          <a:ext cx="1727064" cy="431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6" name="Equation" r:id="rId7" imgW="1015920" imgH="253800" progId="Equation.DSMT4">
                  <p:embed/>
                </p:oleObj>
              </mc:Choice>
              <mc:Fallback>
                <p:oleObj name="Equation" r:id="rId7" imgW="10159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34000" y="3302340"/>
                        <a:ext cx="1727064" cy="431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44963"/>
              </p:ext>
            </p:extLst>
          </p:nvPr>
        </p:nvGraphicFramePr>
        <p:xfrm>
          <a:off x="1752600" y="4667580"/>
          <a:ext cx="2971620" cy="590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7" name="Equation" r:id="rId9" imgW="1981080" imgH="393480" progId="Equation.DSMT4">
                  <p:embed/>
                </p:oleObj>
              </mc:Choice>
              <mc:Fallback>
                <p:oleObj name="Equation" r:id="rId9" imgW="1981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52600" y="4667580"/>
                        <a:ext cx="2971620" cy="590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622772"/>
              </p:ext>
            </p:extLst>
          </p:nvPr>
        </p:nvGraphicFramePr>
        <p:xfrm>
          <a:off x="1905000" y="5791200"/>
          <a:ext cx="1581120" cy="39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8" name="Equation" r:id="rId11" imgW="1054080" imgH="266400" progId="Equation.DSMT4">
                  <p:embed/>
                </p:oleObj>
              </mc:Choice>
              <mc:Fallback>
                <p:oleObj name="Equation" r:id="rId11" imgW="10540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05000" y="5791200"/>
                        <a:ext cx="1581120" cy="39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10</a:t>
            </a:fld>
            <a:r>
              <a:rPr lang="en-US" sz="1200" smtClean="0">
                <a:solidFill>
                  <a:schemeClr val="tx2"/>
                </a:solidFill>
              </a:rPr>
              <a:t> / 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0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7.6 A Step by Step Procedure to Construct the Dynamic Model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6th Nov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28600" y="990600"/>
                <a:ext cx="8686800" cy="5334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Step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5: Euler-Lagrange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Eqn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r>
                  <a:rPr lang="en-US" sz="2000" dirty="0"/>
                  <a:t>Apply the scalar Euler-Lagrange equations to the </a:t>
                </a:r>
                <a:r>
                  <a:rPr lang="en-US" sz="2000" dirty="0" err="1"/>
                  <a:t>Lagrangian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ℒ</m:t>
                    </m:r>
                    <m:r>
                      <a:rPr lang="en-US" sz="2000">
                        <a:latin typeface="Cambria Math"/>
                      </a:rPr>
                      <m:t>≐К−</m:t>
                    </m:r>
                    <m:r>
                      <a:rPr lang="en-US" sz="2000">
                        <a:latin typeface="Cambria Math"/>
                      </a:rPr>
                      <m:t>𝛖</m:t>
                    </m:r>
                  </m:oMath>
                </a14:m>
                <a:r>
                  <a:rPr lang="en-US" sz="2000" dirty="0" smtClean="0"/>
                  <a:t>, </a:t>
                </a:r>
                <a:r>
                  <a:rPr lang="en-US" sz="2000" i="1" dirty="0" smtClean="0"/>
                  <a:t>i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= 1,...,</a:t>
                </a:r>
                <a:r>
                  <a:rPr lang="en-US" sz="2000" i="1" dirty="0"/>
                  <a:t>n</a:t>
                </a:r>
                <a:r>
                  <a:rPr lang="en-US" sz="2000" dirty="0"/>
                  <a:t> to </a:t>
                </a:r>
                <a:r>
                  <a:rPr lang="en-US" sz="2000" dirty="0" smtClean="0"/>
                  <a:t>develop</a:t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								(7.30)</a:t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Step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6: Generalized Form</a:t>
                </a:r>
              </a:p>
              <a:p>
                <a:r>
                  <a:rPr lang="en-US" sz="2000" dirty="0"/>
                  <a:t>Collect the terms and rewrite the expressions generated from Step 5 in the desired matrix form</a:t>
                </a:r>
                <a:r>
                  <a:rPr lang="en-US" sz="2000" dirty="0" smtClean="0"/>
                  <a:t>:</a:t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								(7.31)</a:t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pPr lvl="1"/>
                <a:r>
                  <a:rPr lang="en-US" sz="2000" dirty="0"/>
                  <a:t>This is a differential equation which governs the motion of the robot, described in terms of the generalized coordinates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𝑞</m:t>
                            </m:r>
                          </m:e>
                        </m:acc>
                        <m:r>
                          <a:rPr lang="en-US" sz="2000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28600" y="990600"/>
                <a:ext cx="8686800" cy="5334000"/>
              </a:xfrm>
              <a:blipFill rotWithShape="1">
                <a:blip r:embed="rId4"/>
                <a:stretch>
                  <a:fillRect l="-1123" t="-914" b="-10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432664"/>
              </p:ext>
            </p:extLst>
          </p:nvPr>
        </p:nvGraphicFramePr>
        <p:xfrm>
          <a:off x="1828800" y="2209800"/>
          <a:ext cx="4304880" cy="72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91" name="Equation" r:id="rId5" imgW="2869920" imgH="482400" progId="Equation.DSMT4">
                  <p:embed/>
                </p:oleObj>
              </mc:Choice>
              <mc:Fallback>
                <p:oleObj name="Equation" r:id="rId5" imgW="28699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28800" y="2209800"/>
                        <a:ext cx="4304880" cy="72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816314"/>
              </p:ext>
            </p:extLst>
          </p:nvPr>
        </p:nvGraphicFramePr>
        <p:xfrm>
          <a:off x="1828800" y="4343400"/>
          <a:ext cx="2990520" cy="36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92" name="Equation" r:id="rId7" imgW="1993680" imgH="241200" progId="Equation.DSMT4">
                  <p:embed/>
                </p:oleObj>
              </mc:Choice>
              <mc:Fallback>
                <p:oleObj name="Equation" r:id="rId7" imgW="19936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28800" y="4343400"/>
                        <a:ext cx="2990520" cy="36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11</a:t>
            </a:fld>
            <a:r>
              <a:rPr lang="en-US" sz="1200" smtClean="0">
                <a:solidFill>
                  <a:schemeClr val="tx2"/>
                </a:solidFill>
              </a:rPr>
              <a:t> /  21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582302"/>
              </p:ext>
            </p:extLst>
          </p:nvPr>
        </p:nvGraphicFramePr>
        <p:xfrm>
          <a:off x="1676400" y="4800600"/>
          <a:ext cx="32575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93" name="Equation" r:id="rId9" imgW="2171520" imgH="304560" progId="Equation.DSMT4">
                  <p:embed/>
                </p:oleObj>
              </mc:Choice>
              <mc:Fallback>
                <p:oleObj name="Equation" r:id="rId9" imgW="2171520" imgH="3045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800600"/>
                        <a:ext cx="32575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38200" y="4724400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OR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84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7.7 A </a:t>
            </a:r>
            <a:r>
              <a:rPr lang="en-US" sz="2000" dirty="0"/>
              <a:t>First Dynamic Model 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6th Nov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9900"/>
                </a:solidFill>
              </a:rPr>
              <a:t>A First Dynamic Model Example</a:t>
            </a:r>
            <a:r>
              <a:rPr lang="en-US" sz="2400" dirty="0" smtClean="0">
                <a:solidFill>
                  <a:srgbClr val="009900"/>
                </a:solidFill>
              </a:rPr>
              <a:t>:</a:t>
            </a:r>
          </a:p>
          <a:p>
            <a:r>
              <a:rPr lang="en-US" sz="2000" dirty="0"/>
              <a:t>A two link RR manipulator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The </a:t>
            </a:r>
            <a:r>
              <a:rPr lang="en-US" sz="2000" dirty="0" err="1">
                <a:solidFill>
                  <a:schemeClr val="tx1"/>
                </a:solidFill>
              </a:rPr>
              <a:t>Denavit-Hartenberg</a:t>
            </a:r>
            <a:r>
              <a:rPr lang="en-US" sz="2000" dirty="0">
                <a:solidFill>
                  <a:schemeClr val="tx1"/>
                </a:solidFill>
              </a:rPr>
              <a:t> table: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1"/>
          <a:stretch/>
        </p:blipFill>
        <p:spPr>
          <a:xfrm>
            <a:off x="3962400" y="1688725"/>
            <a:ext cx="4767078" cy="3676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8912289"/>
                  </p:ext>
                </p:extLst>
              </p:nvPr>
            </p:nvGraphicFramePr>
            <p:xfrm>
              <a:off x="381000" y="2362200"/>
              <a:ext cx="3352800" cy="1701800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939341"/>
                    <a:gridCol w="584659"/>
                    <a:gridCol w="685800"/>
                    <a:gridCol w="533400"/>
                    <a:gridCol w="609600"/>
                  </a:tblGrid>
                  <a:tr h="8509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7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 D-H   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algn="r">
                            <a:lnSpc>
                              <a:spcPts val="7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   </a:t>
                          </a:r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20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params</a:t>
                          </a: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r>
                            <a:rPr lang="en-US" sz="8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>
                            <a:lnSpc>
                              <a:spcPts val="1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  </a:t>
                          </a:r>
                          <a:r>
                            <a:rPr lang="en-US" sz="1600" b="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i</a:t>
                          </a:r>
                          <a:endParaRPr lang="en-US" sz="1600" b="0" i="1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000" b="1" i="1" kern="1200" smtClean="0">
                                        <a:solidFill>
                                          <a:schemeClr val="lt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000"/>
                                      <m:t>d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1000" i="1"/>
                                      <m:t>i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254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effectLst/>
                              <a:latin typeface="Arial"/>
                              <a:ea typeface="Times New Roman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254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Arial"/>
                              <a:ea typeface="Times New Roman"/>
                            </a:rPr>
                            <a:t>2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Arial"/>
                              <a:ea typeface="Times New Roman"/>
                            </a:rPr>
                            <a:t>0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8912289"/>
                  </p:ext>
                </p:extLst>
              </p:nvPr>
            </p:nvGraphicFramePr>
            <p:xfrm>
              <a:off x="381000" y="2362200"/>
              <a:ext cx="3352800" cy="1701800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939341"/>
                    <a:gridCol w="584659"/>
                    <a:gridCol w="685800"/>
                    <a:gridCol w="533400"/>
                    <a:gridCol w="609600"/>
                  </a:tblGrid>
                  <a:tr h="8509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7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 D-H   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algn="r">
                            <a:lnSpc>
                              <a:spcPts val="7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   </a:t>
                          </a:r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20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params</a:t>
                          </a: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r>
                            <a:rPr lang="en-US" sz="8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>
                            <a:lnSpc>
                              <a:spcPts val="1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  </a:t>
                          </a:r>
                          <a:r>
                            <a:rPr lang="en-US" sz="1600" b="0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i</a:t>
                          </a:r>
                          <a:endParaRPr lang="en-US" sz="1600" b="0" i="1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419540" t="-1429" r="-114943" b="-1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254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effectLst/>
                              <a:latin typeface="Arial"/>
                              <a:ea typeface="Times New Roman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4254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Arial"/>
                              <a:ea typeface="Times New Roman"/>
                            </a:rPr>
                            <a:t>2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  <a:latin typeface="Arial"/>
                              <a:ea typeface="Times New Roman"/>
                            </a:rPr>
                            <a:t>0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135950"/>
              </p:ext>
            </p:extLst>
          </p:nvPr>
        </p:nvGraphicFramePr>
        <p:xfrm>
          <a:off x="1447800" y="2590800"/>
          <a:ext cx="41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06" name="Equation" r:id="rId6" imgW="279400" imgH="228600" progId="Equation.DSMT4">
                  <p:embed/>
                </p:oleObj>
              </mc:Choice>
              <mc:Fallback>
                <p:oleObj name="Equation" r:id="rId6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590800"/>
                        <a:ext cx="4191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172588"/>
              </p:ext>
            </p:extLst>
          </p:nvPr>
        </p:nvGraphicFramePr>
        <p:xfrm>
          <a:off x="2057400" y="2590800"/>
          <a:ext cx="399876" cy="342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07" name="Equation" r:id="rId8" imgW="266400" imgH="228600" progId="Equation.DSMT4">
                  <p:embed/>
                </p:oleObj>
              </mc:Choice>
              <mc:Fallback>
                <p:oleObj name="Equation" r:id="rId8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590800"/>
                        <a:ext cx="399876" cy="342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993751"/>
              </p:ext>
            </p:extLst>
          </p:nvPr>
        </p:nvGraphicFramePr>
        <p:xfrm>
          <a:off x="2713482" y="2590800"/>
          <a:ext cx="2857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08" name="Equation" r:id="rId10" imgW="190440" imgH="228600" progId="Equation.DSMT4">
                  <p:embed/>
                </p:oleObj>
              </mc:Choice>
              <mc:Fallback>
                <p:oleObj name="Equation" r:id="rId10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482" y="2590800"/>
                        <a:ext cx="285750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257589"/>
              </p:ext>
            </p:extLst>
          </p:nvPr>
        </p:nvGraphicFramePr>
        <p:xfrm>
          <a:off x="3288792" y="2590800"/>
          <a:ext cx="247542" cy="342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09" name="Equation" r:id="rId12" imgW="165028" imgH="228501" progId="Equation.DSMT4">
                  <p:embed/>
                </p:oleObj>
              </mc:Choice>
              <mc:Fallback>
                <p:oleObj name="Equation" r:id="rId12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8792" y="2590800"/>
                        <a:ext cx="247542" cy="342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784978"/>
              </p:ext>
            </p:extLst>
          </p:nvPr>
        </p:nvGraphicFramePr>
        <p:xfrm>
          <a:off x="3215640" y="3276600"/>
          <a:ext cx="476043" cy="342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10" name="Equation" r:id="rId14" imgW="317362" imgH="228501" progId="Equation.DSMT4">
                  <p:embed/>
                </p:oleObj>
              </mc:Choice>
              <mc:Fallback>
                <p:oleObj name="Equation" r:id="rId14" imgW="31736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5640" y="3276600"/>
                        <a:ext cx="476043" cy="342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031724"/>
              </p:ext>
            </p:extLst>
          </p:nvPr>
        </p:nvGraphicFramePr>
        <p:xfrm>
          <a:off x="3200400" y="3679824"/>
          <a:ext cx="495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11" name="Equation" r:id="rId16" imgW="330120" imgH="228600" progId="Equation.DSMT4">
                  <p:embed/>
                </p:oleObj>
              </mc:Choice>
              <mc:Fallback>
                <p:oleObj name="Equation" r:id="rId16" imgW="330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679824"/>
                        <a:ext cx="4953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12</a:t>
            </a:fld>
            <a:r>
              <a:rPr lang="en-US" sz="1200" smtClean="0">
                <a:solidFill>
                  <a:schemeClr val="tx2"/>
                </a:solidFill>
              </a:rPr>
              <a:t> /  21</a:t>
            </a:r>
            <a:endParaRPr lang="en-US" dirty="0"/>
          </a:p>
        </p:txBody>
      </p:sp>
      <p:sp>
        <p:nvSpPr>
          <p:cNvPr id="15" name="TextBox 14">
            <a:hlinkClick r:id="rId18" action="ppaction://hlinkfile"/>
          </p:cNvPr>
          <p:cNvSpPr txBox="1"/>
          <p:nvPr/>
        </p:nvSpPr>
        <p:spPr>
          <a:xfrm>
            <a:off x="685800" y="5029200"/>
            <a:ext cx="252665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u="sng" dirty="0" smtClean="0"/>
              <a:t>Handout</a:t>
            </a:r>
            <a:r>
              <a:rPr lang="en-US" dirty="0" smtClean="0"/>
              <a:t>: </a:t>
            </a:r>
          </a:p>
          <a:p>
            <a:r>
              <a:rPr lang="en-US" dirty="0" smtClean="0"/>
              <a:t>Mathematica File: </a:t>
            </a:r>
            <a:r>
              <a:rPr lang="en-US" dirty="0" err="1" smtClean="0"/>
              <a:t>RR_bot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94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7.7 </a:t>
            </a:r>
            <a:r>
              <a:rPr lang="en-US" sz="2000" dirty="0" smtClean="0">
                <a:solidFill>
                  <a:prstClr val="black"/>
                </a:solidFill>
              </a:rPr>
              <a:t>A </a:t>
            </a:r>
            <a:r>
              <a:rPr lang="en-US" sz="2000" dirty="0">
                <a:solidFill>
                  <a:prstClr val="black"/>
                </a:solidFill>
              </a:rPr>
              <a:t>First Dynamic Model Example</a:t>
            </a: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6th Nov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Step 1</a:t>
                </a:r>
                <a:r>
                  <a:rPr lang="en-US" sz="2400" dirty="0">
                    <a:solidFill>
                      <a:schemeClr val="tx1"/>
                    </a:solidFill>
                  </a:rPr>
                  <a:t>: Inertia Matrices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r>
                  <a:rPr lang="en-US" sz="2000" dirty="0"/>
                  <a:t>Assume the inertia matrices </a:t>
                </a:r>
                <a:r>
                  <a:rPr lang="en-US" sz="2000" dirty="0" smtClean="0"/>
                  <a:t>are computed </a:t>
                </a:r>
                <a:r>
                  <a:rPr lang="en-US" sz="2000" dirty="0"/>
                  <a:t>in the link center of mass coordinate </a:t>
                </a:r>
                <a:r>
                  <a:rPr lang="en-US" sz="2000" dirty="0" smtClean="0"/>
                  <a:t>frames </a:t>
                </a:r>
                <a:r>
                  <a:rPr lang="en-US" sz="2000" dirty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} and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000" b="0" i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}, respectively, </a:t>
                </a:r>
                <a:r>
                  <a:rPr lang="en-US" sz="2000" dirty="0" smtClean="0"/>
                  <a:t>as</a:t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endParaRPr lang="en-US" sz="2000" dirty="0" smtClean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 rotWithShape="1">
                <a:blip r:embed="rId4"/>
                <a:stretch>
                  <a:fillRect l="-1123" t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24827"/>
              </p:ext>
            </p:extLst>
          </p:nvPr>
        </p:nvGraphicFramePr>
        <p:xfrm>
          <a:off x="2009775" y="2819400"/>
          <a:ext cx="36957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8" name="Equation" r:id="rId5" imgW="2463480" imgH="711000" progId="Equation.DSMT4">
                  <p:embed/>
                </p:oleObj>
              </mc:Choice>
              <mc:Fallback>
                <p:oleObj name="Equation" r:id="rId5" imgW="246348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09775" y="2819400"/>
                        <a:ext cx="36957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000" y="2209800"/>
            <a:ext cx="3950377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Model the links as slender rods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13</a:t>
            </a:fld>
            <a:r>
              <a:rPr lang="en-US" sz="1200" smtClean="0">
                <a:solidFill>
                  <a:schemeClr val="tx2"/>
                </a:solidFill>
              </a:rPr>
              <a:t> / 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4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7.7 </a:t>
            </a:r>
            <a:r>
              <a:rPr lang="en-US" sz="2000" dirty="0" smtClean="0">
                <a:solidFill>
                  <a:prstClr val="black"/>
                </a:solidFill>
              </a:rPr>
              <a:t>A </a:t>
            </a:r>
            <a:r>
              <a:rPr lang="en-US" sz="2000" dirty="0">
                <a:solidFill>
                  <a:prstClr val="black"/>
                </a:solidFill>
              </a:rPr>
              <a:t>First Dynamic Model Example</a:t>
            </a: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6th Nov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Step 2</a:t>
            </a:r>
            <a:r>
              <a:rPr lang="en-US" sz="2400" dirty="0">
                <a:solidFill>
                  <a:schemeClr val="tx1"/>
                </a:solidFill>
              </a:rPr>
              <a:t>: Forward Kinematics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000" dirty="0" smtClean="0"/>
              <a:t>From </a:t>
            </a:r>
            <a:r>
              <a:rPr lang="en-US" sz="2000" dirty="0"/>
              <a:t>the D-H table,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/>
              <a:t>Hence,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454474"/>
              </p:ext>
            </p:extLst>
          </p:nvPr>
        </p:nvGraphicFramePr>
        <p:xfrm>
          <a:off x="1524000" y="1981200"/>
          <a:ext cx="468612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4" name="Equation" r:id="rId4" imgW="3124080" imgH="914400" progId="Equation.DSMT4">
                  <p:embed/>
                </p:oleObj>
              </mc:Choice>
              <mc:Fallback>
                <p:oleObj name="Equation" r:id="rId4" imgW="312408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0" y="1981200"/>
                        <a:ext cx="468612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142968"/>
              </p:ext>
            </p:extLst>
          </p:nvPr>
        </p:nvGraphicFramePr>
        <p:xfrm>
          <a:off x="2286000" y="4191000"/>
          <a:ext cx="32004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5" name="Equation" r:id="rId6" imgW="2133360" imgH="914400" progId="Equation.DSMT4">
                  <p:embed/>
                </p:oleObj>
              </mc:Choice>
              <mc:Fallback>
                <p:oleObj name="Equation" r:id="rId6" imgW="2133360" imgH="914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191000"/>
                        <a:ext cx="32004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14</a:t>
            </a:fld>
            <a:r>
              <a:rPr lang="en-US" sz="1200" smtClean="0">
                <a:solidFill>
                  <a:schemeClr val="tx2"/>
                </a:solidFill>
              </a:rPr>
              <a:t> / 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73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7.7 </a:t>
            </a:r>
            <a:r>
              <a:rPr lang="en-US" sz="2000" dirty="0" smtClean="0">
                <a:solidFill>
                  <a:prstClr val="black"/>
                </a:solidFill>
              </a:rPr>
              <a:t>A </a:t>
            </a:r>
            <a:r>
              <a:rPr lang="en-US" sz="2000" dirty="0">
                <a:solidFill>
                  <a:prstClr val="black"/>
                </a:solidFill>
              </a:rPr>
              <a:t>First Dynamic Model Example</a:t>
            </a: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6th Nov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8600" y="990600"/>
            <a:ext cx="8686800" cy="5334000"/>
          </a:xfrm>
        </p:spPr>
        <p:txBody>
          <a:bodyPr/>
          <a:lstStyle/>
          <a:p>
            <a:r>
              <a:rPr lang="en-US" sz="2000" dirty="0" smtClean="0"/>
              <a:t>From the diagram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hence 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and</a:t>
            </a:r>
            <a:endParaRPr lang="en-US" sz="2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819209"/>
              </p:ext>
            </p:extLst>
          </p:nvPr>
        </p:nvGraphicFramePr>
        <p:xfrm>
          <a:off x="1676400" y="1371600"/>
          <a:ext cx="407646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6" name="Equation" r:id="rId4" imgW="2717640" imgH="914400" progId="Equation.DSMT4">
                  <p:embed/>
                </p:oleObj>
              </mc:Choice>
              <mc:Fallback>
                <p:oleObj name="Equation" r:id="rId4" imgW="271764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6400" y="1371600"/>
                        <a:ext cx="407646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089911"/>
              </p:ext>
            </p:extLst>
          </p:nvPr>
        </p:nvGraphicFramePr>
        <p:xfrm>
          <a:off x="1495425" y="3200400"/>
          <a:ext cx="35052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7" name="Equation" r:id="rId6" imgW="2336760" imgH="914400" progId="Equation.DSMT4">
                  <p:embed/>
                </p:oleObj>
              </mc:Choice>
              <mc:Fallback>
                <p:oleObj name="Equation" r:id="rId6" imgW="233676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95425" y="3200400"/>
                        <a:ext cx="35052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996876"/>
              </p:ext>
            </p:extLst>
          </p:nvPr>
        </p:nvGraphicFramePr>
        <p:xfrm>
          <a:off x="1371600" y="4781550"/>
          <a:ext cx="45339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8" name="Equation" r:id="rId8" imgW="3022560" imgH="939600" progId="Equation.DSMT4">
                  <p:embed/>
                </p:oleObj>
              </mc:Choice>
              <mc:Fallback>
                <p:oleObj name="Equation" r:id="rId8" imgW="3022560" imgH="939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781550"/>
                        <a:ext cx="4533900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15</a:t>
            </a:fld>
            <a:r>
              <a:rPr lang="en-US" sz="1200" smtClean="0">
                <a:solidFill>
                  <a:schemeClr val="tx2"/>
                </a:solidFill>
              </a:rPr>
              <a:t> /  21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1"/>
          <a:stretch/>
        </p:blipFill>
        <p:spPr>
          <a:xfrm>
            <a:off x="5867400" y="838200"/>
            <a:ext cx="3098601" cy="238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232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7.7 </a:t>
            </a:r>
            <a:r>
              <a:rPr lang="en-US" sz="2000" dirty="0" smtClean="0">
                <a:solidFill>
                  <a:prstClr val="black"/>
                </a:solidFill>
              </a:rPr>
              <a:t>A </a:t>
            </a:r>
            <a:r>
              <a:rPr lang="en-US" sz="2000" dirty="0">
                <a:solidFill>
                  <a:prstClr val="black"/>
                </a:solidFill>
              </a:rPr>
              <a:t>First Dynamic Model Example</a:t>
            </a: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6th Nov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Step 3</a:t>
                </a:r>
                <a:r>
                  <a:rPr lang="en-US" sz="2400" dirty="0">
                    <a:solidFill>
                      <a:schemeClr val="tx1"/>
                    </a:solidFill>
                  </a:rPr>
                  <a:t>: Compute Velocities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r>
                  <a:rPr lang="en-US" sz="2000" dirty="0"/>
                  <a:t>Compute the linear velocities for each center of mass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dirty="0"/>
                  <a:t>, </a:t>
                </a:r>
                <a:r>
                  <a:rPr lang="en-US" sz="2000" i="1" dirty="0" err="1"/>
                  <a:t>i</a:t>
                </a:r>
                <a:r>
                  <a:rPr lang="en-US" sz="2000" dirty="0"/>
                  <a:t> = 1,2), with respect to frame {0}: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 rotWithShape="1">
                <a:blip r:embed="rId4"/>
                <a:stretch>
                  <a:fillRect l="-1123" t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486961"/>
              </p:ext>
            </p:extLst>
          </p:nvPr>
        </p:nvGraphicFramePr>
        <p:xfrm>
          <a:off x="1981200" y="2362200"/>
          <a:ext cx="23050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24" name="Equation" r:id="rId5" imgW="1536480" imgH="711000" progId="Equation.DSMT4">
                  <p:embed/>
                </p:oleObj>
              </mc:Choice>
              <mc:Fallback>
                <p:oleObj name="Equation" r:id="rId5" imgW="153648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1200" y="2362200"/>
                        <a:ext cx="230505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410777"/>
              </p:ext>
            </p:extLst>
          </p:nvPr>
        </p:nvGraphicFramePr>
        <p:xfrm>
          <a:off x="1228725" y="3810000"/>
          <a:ext cx="31051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25" name="Equation" r:id="rId7" imgW="2070000" imgH="711000" progId="Equation.DSMT4">
                  <p:embed/>
                </p:oleObj>
              </mc:Choice>
              <mc:Fallback>
                <p:oleObj name="Equation" r:id="rId7" imgW="207000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28725" y="3810000"/>
                        <a:ext cx="310515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38768"/>
              </p:ext>
            </p:extLst>
          </p:nvPr>
        </p:nvGraphicFramePr>
        <p:xfrm>
          <a:off x="4352925" y="3676650"/>
          <a:ext cx="24003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26" name="Equation" r:id="rId9" imgW="1600200" imgH="914400" progId="Equation.DSMT4">
                  <p:embed/>
                </p:oleObj>
              </mc:Choice>
              <mc:Fallback>
                <p:oleObj name="Equation" r:id="rId9" imgW="1600200" imgH="914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925" y="3676650"/>
                        <a:ext cx="24003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876229"/>
              </p:ext>
            </p:extLst>
          </p:nvPr>
        </p:nvGraphicFramePr>
        <p:xfrm>
          <a:off x="4343400" y="2353837"/>
          <a:ext cx="1371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27" name="Equation" r:id="rId11" imgW="914400" imgH="736560" progId="Equation.DSMT4">
                  <p:embed/>
                </p:oleObj>
              </mc:Choice>
              <mc:Fallback>
                <p:oleObj name="Equation" r:id="rId11" imgW="914400" imgH="7365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353837"/>
                        <a:ext cx="13716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16</a:t>
            </a:fld>
            <a:r>
              <a:rPr lang="en-US" sz="1200" smtClean="0">
                <a:solidFill>
                  <a:schemeClr val="tx2"/>
                </a:solidFill>
              </a:rPr>
              <a:t> / 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27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7.7 </a:t>
            </a:r>
            <a:r>
              <a:rPr lang="en-US" sz="2000" dirty="0" smtClean="0">
                <a:solidFill>
                  <a:prstClr val="black"/>
                </a:solidFill>
              </a:rPr>
              <a:t>A </a:t>
            </a:r>
            <a:r>
              <a:rPr lang="en-US" sz="2000" dirty="0">
                <a:solidFill>
                  <a:prstClr val="black"/>
                </a:solidFill>
              </a:rPr>
              <a:t>First Dynamic Model Example</a:t>
            </a: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6th Nov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28600" y="990600"/>
                <a:ext cx="8686800" cy="541020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Compute </a:t>
                </a:r>
                <a:r>
                  <a:rPr lang="en-US" sz="2000" dirty="0"/>
                  <a:t>the angular velocity for each link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sPre>
                          <m:sPre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PrePr>
                          <m:sub/>
                          <m:sup>
                            <m:r>
                              <a:rPr lang="en-US" sz="2000">
                                <a:latin typeface="Cambria Math"/>
                              </a:rPr>
                              <m:t>0</m:t>
                            </m:r>
                          </m:sup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𝜔</m:t>
                                </m:r>
                              </m:e>
                            </m:acc>
                          </m:e>
                        </m:sPre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en-US" sz="2000" dirty="0"/>
                  <a:t> (in terms of frame {0}), </a:t>
                </a:r>
                <a:endParaRPr lang="en-US" sz="2000" dirty="0" smtClean="0"/>
              </a:p>
              <a:p>
                <a:r>
                  <a:rPr lang="en-US" sz="2000" dirty="0" smtClean="0"/>
                  <a:t>Then, compute                               , </a:t>
                </a:r>
                <a:r>
                  <a:rPr lang="en-US" sz="2000" dirty="0"/>
                  <a:t>the angular velocity </a:t>
                </a:r>
                <a:r>
                  <a:rPr lang="en-US" sz="2000" dirty="0" smtClean="0"/>
                  <a:t>of each </a:t>
                </a:r>
                <a:r>
                  <a:rPr lang="en-US" sz="2000" dirty="0"/>
                  <a:t>link </a:t>
                </a:r>
                <a:r>
                  <a:rPr lang="en-US" sz="2000" dirty="0" smtClean="0"/>
                  <a:t>coordinatized in </a:t>
                </a:r>
                <a:r>
                  <a:rPr lang="en-US" sz="2000" dirty="0"/>
                  <a:t>the same frame in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b="0" dirty="0">
                            <a:sym typeface="Euclid Math One"/>
                          </a:rPr>
                          <m:t>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is computed (</a:t>
                </a:r>
                <a:r>
                  <a:rPr lang="en-US" sz="2000" i="1" dirty="0"/>
                  <a:t>i.e</a:t>
                </a:r>
                <a:r>
                  <a:rPr lang="en-US" sz="2000" i="1" dirty="0" smtClean="0"/>
                  <a:t>.</a:t>
                </a:r>
                <a:r>
                  <a:rPr lang="en-US" sz="2000" dirty="0" smtClean="0"/>
                  <a:t>, </a:t>
                </a:r>
                <a:r>
                  <a:rPr lang="en-US" sz="2000" dirty="0"/>
                  <a:t>center of </a:t>
                </a:r>
                <a:r>
                  <a:rPr lang="en-US" sz="2000" dirty="0" smtClean="0"/>
                  <a:t>mass)</a:t>
                </a:r>
              </a:p>
              <a:p>
                <a:pPr lvl="1"/>
                <a:r>
                  <a:rPr lang="en-US" sz="1800" dirty="0" smtClean="0"/>
                  <a:t>Link#1:</a:t>
                </a:r>
              </a:p>
              <a:p>
                <a:pPr lvl="1"/>
                <a:endParaRPr lang="en-US" sz="1800" dirty="0"/>
              </a:p>
              <a:p>
                <a:pPr lvl="1"/>
                <a:endParaRPr lang="en-US" sz="1800" dirty="0" smtClean="0"/>
              </a:p>
              <a:p>
                <a:pPr lvl="1"/>
                <a:endParaRPr lang="en-US" sz="1800" dirty="0"/>
              </a:p>
              <a:p>
                <a:pPr lvl="1"/>
                <a:endParaRPr lang="en-US" sz="1800" dirty="0" smtClean="0"/>
              </a:p>
              <a:p>
                <a:pPr lvl="1"/>
                <a:endParaRPr lang="en-US" sz="1800" dirty="0"/>
              </a:p>
              <a:p>
                <a:pPr lvl="1"/>
                <a:r>
                  <a:rPr lang="en-US" sz="1800" dirty="0" smtClean="0"/>
                  <a:t>Link#2:</a:t>
                </a:r>
                <a:endParaRPr lang="en-US" sz="1800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28600" y="990600"/>
                <a:ext cx="8686800" cy="5410200"/>
              </a:xfrm>
              <a:blipFill rotWithShape="1">
                <a:blip r:embed="rId4"/>
                <a:stretch>
                  <a:fillRect t="-451" r="-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947600"/>
              </p:ext>
            </p:extLst>
          </p:nvPr>
        </p:nvGraphicFramePr>
        <p:xfrm>
          <a:off x="2281800" y="1382472"/>
          <a:ext cx="1727064" cy="431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42" name="Equation" r:id="rId5" imgW="1015920" imgH="253800" progId="Equation.DSMT4">
                  <p:embed/>
                </p:oleObj>
              </mc:Choice>
              <mc:Fallback>
                <p:oleObj name="Equation" r:id="rId5" imgW="10159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1800" y="1382472"/>
                        <a:ext cx="1727064" cy="431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748398"/>
              </p:ext>
            </p:extLst>
          </p:nvPr>
        </p:nvGraphicFramePr>
        <p:xfrm>
          <a:off x="2057400" y="2057400"/>
          <a:ext cx="1847340" cy="106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43" name="Equation" r:id="rId7" imgW="1231560" imgH="711000" progId="Equation.DSMT4">
                  <p:embed/>
                </p:oleObj>
              </mc:Choice>
              <mc:Fallback>
                <p:oleObj name="Equation" r:id="rId7" imgW="123156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57400" y="2057400"/>
                        <a:ext cx="1847340" cy="106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484218"/>
              </p:ext>
            </p:extLst>
          </p:nvPr>
        </p:nvGraphicFramePr>
        <p:xfrm>
          <a:off x="857250" y="3181350"/>
          <a:ext cx="501015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44" name="Equation" r:id="rId9" imgW="3340080" imgH="736560" progId="Equation.DSMT4">
                  <p:embed/>
                </p:oleObj>
              </mc:Choice>
              <mc:Fallback>
                <p:oleObj name="Equation" r:id="rId9" imgW="334008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57250" y="3181350"/>
                        <a:ext cx="501015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350539"/>
              </p:ext>
            </p:extLst>
          </p:nvPr>
        </p:nvGraphicFramePr>
        <p:xfrm>
          <a:off x="1447800" y="4343400"/>
          <a:ext cx="4076460" cy="106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45" name="Equation" r:id="rId11" imgW="2717640" imgH="711000" progId="Equation.DSMT4">
                  <p:embed/>
                </p:oleObj>
              </mc:Choice>
              <mc:Fallback>
                <p:oleObj name="Equation" r:id="rId11" imgW="271764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47800" y="4343400"/>
                        <a:ext cx="4076460" cy="106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891059"/>
              </p:ext>
            </p:extLst>
          </p:nvPr>
        </p:nvGraphicFramePr>
        <p:xfrm>
          <a:off x="1828800" y="5334000"/>
          <a:ext cx="26098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46" name="Equation" r:id="rId13" imgW="1739880" imgH="711000" progId="Equation.DSMT4">
                  <p:embed/>
                </p:oleObj>
              </mc:Choice>
              <mc:Fallback>
                <p:oleObj name="Equation" r:id="rId13" imgW="1739880" imgH="711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334000"/>
                        <a:ext cx="26098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17</a:t>
            </a:fld>
            <a:r>
              <a:rPr lang="en-US" sz="1200" smtClean="0">
                <a:solidFill>
                  <a:schemeClr val="tx2"/>
                </a:solidFill>
              </a:rPr>
              <a:t> / 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42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7.7 </a:t>
            </a:r>
            <a:r>
              <a:rPr lang="en-US" sz="2000" dirty="0" smtClean="0">
                <a:solidFill>
                  <a:prstClr val="black"/>
                </a:solidFill>
              </a:rPr>
              <a:t>A </a:t>
            </a:r>
            <a:r>
              <a:rPr lang="en-US" sz="2000" dirty="0">
                <a:solidFill>
                  <a:prstClr val="black"/>
                </a:solidFill>
              </a:rPr>
              <a:t>First Dynamic Model Example</a:t>
            </a: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6th Nov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Step 4</a:t>
                </a:r>
                <a:r>
                  <a:rPr lang="en-US" sz="2400" dirty="0">
                    <a:solidFill>
                      <a:schemeClr val="tx1"/>
                    </a:solidFill>
                  </a:rPr>
                  <a:t>: Kinetic &amp; Potential Energy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r>
                  <a:rPr lang="en-US" sz="2000" dirty="0"/>
                  <a:t>Noting that gravity acts in the negative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n-US" sz="200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direction gives:</a:t>
                </a:r>
                <a:br>
                  <a:rPr lang="en-US" sz="2000" dirty="0"/>
                </a:br>
                <a:r>
                  <a:rPr lang="en-US" sz="2000" dirty="0"/>
                  <a:t/>
                </a:r>
                <a:br>
                  <a:rPr lang="en-US" sz="2000" dirty="0"/>
                </a:br>
                <a:endParaRPr lang="en-US" sz="2000" dirty="0" smtClean="0"/>
              </a:p>
              <a:p>
                <a:r>
                  <a:rPr lang="en-US" sz="20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𝑔</m:t>
                    </m:r>
                    <m:r>
                      <a:rPr lang="en-US" sz="2000">
                        <a:latin typeface="Cambria Math"/>
                      </a:rPr>
                      <m:t>≐−9.81</m:t>
                    </m:r>
                  </m:oMath>
                </a14:m>
                <a:r>
                  <a:rPr lang="en-US" sz="2000" dirty="0"/>
                  <a:t> m/s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. </a:t>
                </a:r>
                <a:r>
                  <a:rPr lang="en-US" sz="2000" dirty="0" smtClean="0"/>
                  <a:t> The </a:t>
                </a:r>
                <a:r>
                  <a:rPr lang="en-US" sz="2000" dirty="0"/>
                  <a:t>potential energy is: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 rotWithShape="1">
                <a:blip r:embed="rId4"/>
                <a:stretch>
                  <a:fillRect l="-1123" t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436639"/>
              </p:ext>
            </p:extLst>
          </p:nvPr>
        </p:nvGraphicFramePr>
        <p:xfrm>
          <a:off x="1371600" y="1981200"/>
          <a:ext cx="146664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7" name="Equation" r:id="rId5" imgW="977760" imgH="228600" progId="Equation.DSMT4">
                  <p:embed/>
                </p:oleObj>
              </mc:Choice>
              <mc:Fallback>
                <p:oleObj name="Equation" r:id="rId5" imgW="977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1600" y="1981200"/>
                        <a:ext cx="146664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071305"/>
              </p:ext>
            </p:extLst>
          </p:nvPr>
        </p:nvGraphicFramePr>
        <p:xfrm>
          <a:off x="1485900" y="4171950"/>
          <a:ext cx="56007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8" name="Equation" r:id="rId7" imgW="3733560" imgH="736560" progId="Equation.DSMT4">
                  <p:embed/>
                </p:oleObj>
              </mc:Choice>
              <mc:Fallback>
                <p:oleObj name="Equation" r:id="rId7" imgW="373356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85900" y="4171950"/>
                        <a:ext cx="56007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898548"/>
              </p:ext>
            </p:extLst>
          </p:nvPr>
        </p:nvGraphicFramePr>
        <p:xfrm>
          <a:off x="1581150" y="2971800"/>
          <a:ext cx="39052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29" name="Equation" r:id="rId9" imgW="2603160" imgH="711000" progId="Equation.DSMT4">
                  <p:embed/>
                </p:oleObj>
              </mc:Choice>
              <mc:Fallback>
                <p:oleObj name="Equation" r:id="rId9" imgW="2603160" imgH="711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2971800"/>
                        <a:ext cx="39052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18</a:t>
            </a:fld>
            <a:r>
              <a:rPr lang="en-US" sz="1200" smtClean="0">
                <a:solidFill>
                  <a:schemeClr val="tx2"/>
                </a:solidFill>
              </a:rPr>
              <a:t> / 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77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7.7 </a:t>
            </a:r>
            <a:r>
              <a:rPr lang="en-US" sz="2000" dirty="0" smtClean="0">
                <a:solidFill>
                  <a:prstClr val="black"/>
                </a:solidFill>
              </a:rPr>
              <a:t>A </a:t>
            </a:r>
            <a:r>
              <a:rPr lang="en-US" sz="2000" dirty="0">
                <a:solidFill>
                  <a:prstClr val="black"/>
                </a:solidFill>
              </a:rPr>
              <a:t>First Dynamic Model Example</a:t>
            </a: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6th Nov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kinetic energy is: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790940"/>
              </p:ext>
            </p:extLst>
          </p:nvPr>
        </p:nvGraphicFramePr>
        <p:xfrm>
          <a:off x="609600" y="1295400"/>
          <a:ext cx="6095520" cy="2361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4" name="Equation" r:id="rId4" imgW="4063680" imgH="1574640" progId="Equation.DSMT4">
                  <p:embed/>
                </p:oleObj>
              </mc:Choice>
              <mc:Fallback>
                <p:oleObj name="Equation" r:id="rId4" imgW="4063680" imgH="1574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1295400"/>
                        <a:ext cx="6095520" cy="2361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124606"/>
              </p:ext>
            </p:extLst>
          </p:nvPr>
        </p:nvGraphicFramePr>
        <p:xfrm>
          <a:off x="487362" y="4419600"/>
          <a:ext cx="85804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5" name="Equation" r:id="rId6" imgW="7149960" imgH="761760" progId="Equation.DSMT4">
                  <p:embed/>
                </p:oleObj>
              </mc:Choice>
              <mc:Fallback>
                <p:oleObj name="Equation" r:id="rId6" imgW="714996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7362" y="4419600"/>
                        <a:ext cx="8580438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485304"/>
              </p:ext>
            </p:extLst>
          </p:nvPr>
        </p:nvGraphicFramePr>
        <p:xfrm>
          <a:off x="152400" y="3733800"/>
          <a:ext cx="2799900" cy="590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6" name="Equation" r:id="rId8" imgW="1866600" imgH="393480" progId="Equation.DSMT4">
                  <p:embed/>
                </p:oleObj>
              </mc:Choice>
              <mc:Fallback>
                <p:oleObj name="Equation" r:id="rId8" imgW="1866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2400" y="3733800"/>
                        <a:ext cx="2799900" cy="590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051439"/>
              </p:ext>
            </p:extLst>
          </p:nvPr>
        </p:nvGraphicFramePr>
        <p:xfrm>
          <a:off x="457200" y="5410200"/>
          <a:ext cx="5219640" cy="590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7" name="Equation" r:id="rId10" imgW="3479760" imgH="393480" progId="Equation.DSMT4">
                  <p:embed/>
                </p:oleObj>
              </mc:Choice>
              <mc:Fallback>
                <p:oleObj name="Equation" r:id="rId10" imgW="3479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7200" y="5410200"/>
                        <a:ext cx="5219640" cy="590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19</a:t>
            </a:fld>
            <a:r>
              <a:rPr lang="en-US" sz="1200" smtClean="0">
                <a:solidFill>
                  <a:schemeClr val="tx2"/>
                </a:solidFill>
              </a:rPr>
              <a:t> / 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26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7.5 The Equations of Motion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6th Nov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ME 482/582: Robotics Engineering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Given that we wish to find the path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𝑞</m:t>
                            </m:r>
                          </m:e>
                        </m:acc>
                        <m:r>
                          <a:rPr lang="en-US" sz="2000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/>
                  <a:t> (in joint space) which minimizes the energy of the </a:t>
                </a:r>
                <a:r>
                  <a:rPr lang="en-US" sz="2000" dirty="0" smtClean="0"/>
                  <a:t>system</a:t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r>
                  <a:rPr lang="en-US" sz="2000" dirty="0" smtClean="0"/>
                  <a:t>where </a:t>
                </a:r>
                <a:r>
                  <a:rPr lang="en-US" sz="2000" dirty="0"/>
                  <a:t>the </a:t>
                </a:r>
                <a:r>
                  <a:rPr lang="en-US" sz="2000" dirty="0" err="1" smtClean="0"/>
                  <a:t>Lagrangian</a:t>
                </a:r>
                <a:r>
                  <a:rPr lang="en-US" sz="2000" dirty="0" smtClean="0"/>
                  <a:t> is</a:t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								(7.15)</a:t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r>
                  <a:rPr lang="en-US" sz="2000" dirty="0"/>
                  <a:t>From Calculus of Variations we know that the optimal path </a:t>
                </a:r>
                <a:r>
                  <a:rPr lang="en-US" sz="2000" dirty="0" smtClean="0"/>
                  <a:t>satisfies</a:t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								(7.16)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 rotWithShape="1">
                <a:blip r:embed="rId4"/>
                <a:stretch>
                  <a:fillRect t="-10222" r="-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032939"/>
              </p:ext>
            </p:extLst>
          </p:nvPr>
        </p:nvGraphicFramePr>
        <p:xfrm>
          <a:off x="1371600" y="1752600"/>
          <a:ext cx="4114800" cy="419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6" name="Equation" r:id="rId5" imgW="2743200" imgH="279360" progId="Equation.DSMT4">
                  <p:embed/>
                </p:oleObj>
              </mc:Choice>
              <mc:Fallback>
                <p:oleObj name="Equation" r:id="rId5" imgW="27432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1600" y="1752600"/>
                        <a:ext cx="4114800" cy="419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108360"/>
              </p:ext>
            </p:extLst>
          </p:nvPr>
        </p:nvGraphicFramePr>
        <p:xfrm>
          <a:off x="1371600" y="2762580"/>
          <a:ext cx="2895480" cy="590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7" name="Equation" r:id="rId7" imgW="1930320" imgH="393480" progId="Equation.DSMT4">
                  <p:embed/>
                </p:oleObj>
              </mc:Choice>
              <mc:Fallback>
                <p:oleObj name="Equation" r:id="rId7" imgW="1930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71600" y="2762580"/>
                        <a:ext cx="2895480" cy="590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983592"/>
              </p:ext>
            </p:extLst>
          </p:nvPr>
        </p:nvGraphicFramePr>
        <p:xfrm>
          <a:off x="1371600" y="4077000"/>
          <a:ext cx="2457000" cy="72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8" name="Equation" r:id="rId9" imgW="1638000" imgH="482400" progId="Equation.DSMT4">
                  <p:embed/>
                </p:oleObj>
              </mc:Choice>
              <mc:Fallback>
                <p:oleObj name="Equation" r:id="rId9" imgW="16380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71600" y="4077000"/>
                        <a:ext cx="2457000" cy="72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2</a:t>
            </a:fld>
            <a:r>
              <a:rPr lang="en-US" sz="1200" smtClean="0">
                <a:solidFill>
                  <a:schemeClr val="tx2"/>
                </a:solidFill>
              </a:rPr>
              <a:t> / 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25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7.7 </a:t>
            </a:r>
            <a:r>
              <a:rPr lang="en-US" sz="2000" dirty="0" smtClean="0">
                <a:solidFill>
                  <a:prstClr val="black"/>
                </a:solidFill>
              </a:rPr>
              <a:t>A </a:t>
            </a:r>
            <a:r>
              <a:rPr lang="en-US" sz="2000" dirty="0">
                <a:solidFill>
                  <a:prstClr val="black"/>
                </a:solidFill>
              </a:rPr>
              <a:t>First Dynamic Model Example</a:t>
            </a: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6th Nov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Step </a:t>
            </a:r>
            <a:r>
              <a:rPr lang="en-US" sz="2400" dirty="0" smtClean="0">
                <a:solidFill>
                  <a:schemeClr val="tx1"/>
                </a:solidFill>
              </a:rPr>
              <a:t>5</a:t>
            </a:r>
            <a:r>
              <a:rPr lang="en-US" sz="2400" dirty="0">
                <a:solidFill>
                  <a:schemeClr val="tx1"/>
                </a:solidFill>
              </a:rPr>
              <a:t>: Euler-Lagrange </a:t>
            </a:r>
            <a:r>
              <a:rPr lang="en-US" sz="2400" dirty="0" err="1">
                <a:solidFill>
                  <a:schemeClr val="tx1"/>
                </a:solidFill>
              </a:rPr>
              <a:t>Eqn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000" dirty="0"/>
              <a:t>Apply the Euler-Lagrange equations.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42070"/>
              </p:ext>
            </p:extLst>
          </p:nvPr>
        </p:nvGraphicFramePr>
        <p:xfrm>
          <a:off x="609600" y="2344728"/>
          <a:ext cx="8409744" cy="550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2" name="Equation" r:id="rId4" imgW="6006960" imgH="393480" progId="Equation.DSMT4">
                  <p:embed/>
                </p:oleObj>
              </mc:Choice>
              <mc:Fallback>
                <p:oleObj name="Equation" r:id="rId4" imgW="6006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2344728"/>
                        <a:ext cx="8409744" cy="550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321305"/>
              </p:ext>
            </p:extLst>
          </p:nvPr>
        </p:nvGraphicFramePr>
        <p:xfrm>
          <a:off x="609600" y="1905000"/>
          <a:ext cx="198072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3" name="Equation" r:id="rId6" imgW="1320480" imgH="228600" progId="Equation.DSMT4">
                  <p:embed/>
                </p:oleObj>
              </mc:Choice>
              <mc:Fallback>
                <p:oleObj name="Equation" r:id="rId6" imgW="1320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600" y="1905000"/>
                        <a:ext cx="198072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939010"/>
              </p:ext>
            </p:extLst>
          </p:nvPr>
        </p:nvGraphicFramePr>
        <p:xfrm>
          <a:off x="838200" y="2971800"/>
          <a:ext cx="5467350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4" name="Equation" r:id="rId8" imgW="3644640" imgH="1028520" progId="Equation.DSMT4">
                  <p:embed/>
                </p:oleObj>
              </mc:Choice>
              <mc:Fallback>
                <p:oleObj name="Equation" r:id="rId8" imgW="3644640" imgH="1028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8200" y="2971800"/>
                        <a:ext cx="5467350" cy="154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388087"/>
              </p:ext>
            </p:extLst>
          </p:nvPr>
        </p:nvGraphicFramePr>
        <p:xfrm>
          <a:off x="914400" y="4800600"/>
          <a:ext cx="58102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5" name="Equation" r:id="rId10" imgW="3873240" imgH="761760" progId="Equation.DSMT4">
                  <p:embed/>
                </p:oleObj>
              </mc:Choice>
              <mc:Fallback>
                <p:oleObj name="Equation" r:id="rId10" imgW="3873240" imgH="7617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800600"/>
                        <a:ext cx="581025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20</a:t>
            </a:fld>
            <a:r>
              <a:rPr lang="en-US" sz="1200" smtClean="0">
                <a:solidFill>
                  <a:schemeClr val="tx2"/>
                </a:solidFill>
              </a:rPr>
              <a:t> / 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40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7.7 </a:t>
            </a:r>
            <a:r>
              <a:rPr lang="en-US" sz="2000" dirty="0" smtClean="0">
                <a:solidFill>
                  <a:prstClr val="black"/>
                </a:solidFill>
              </a:rPr>
              <a:t>A </a:t>
            </a:r>
            <a:r>
              <a:rPr lang="en-US" sz="2000" dirty="0">
                <a:solidFill>
                  <a:prstClr val="black"/>
                </a:solidFill>
              </a:rPr>
              <a:t>First Dynamic Model Example</a:t>
            </a: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6th Nov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Step </a:t>
            </a:r>
            <a:r>
              <a:rPr lang="en-US" sz="2400" dirty="0" smtClean="0">
                <a:solidFill>
                  <a:schemeClr val="tx1"/>
                </a:solidFill>
              </a:rPr>
              <a:t>6: Generalized Form</a:t>
            </a:r>
          </a:p>
          <a:p>
            <a:r>
              <a:rPr lang="en-US" sz="2000" dirty="0"/>
              <a:t>Rewriting in the generalized matrix form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  <a:p>
            <a:r>
              <a:rPr lang="en-US" sz="2000" dirty="0" smtClean="0"/>
              <a:t>gives </a:t>
            </a:r>
            <a:r>
              <a:rPr lang="en-US" sz="2000" dirty="0"/>
              <a:t>rise to 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Optionally, in the alternative generalized form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527952"/>
              </p:ext>
            </p:extLst>
          </p:nvPr>
        </p:nvGraphicFramePr>
        <p:xfrm>
          <a:off x="1143000" y="1905000"/>
          <a:ext cx="2666520" cy="36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55" name="Equation" r:id="rId4" imgW="1777680" imgH="241200" progId="Equation.DSMT4">
                  <p:embed/>
                </p:oleObj>
              </mc:Choice>
              <mc:Fallback>
                <p:oleObj name="Equation" r:id="rId4" imgW="17776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1905000"/>
                        <a:ext cx="2666520" cy="36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44411"/>
              </p:ext>
            </p:extLst>
          </p:nvPr>
        </p:nvGraphicFramePr>
        <p:xfrm>
          <a:off x="152400" y="2895600"/>
          <a:ext cx="8826300" cy="60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56" name="Equation" r:id="rId6" imgW="7061040" imgH="482400" progId="Equation.DSMT4">
                  <p:embed/>
                </p:oleObj>
              </mc:Choice>
              <mc:Fallback>
                <p:oleObj name="Equation" r:id="rId6" imgW="70610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400" y="2895600"/>
                        <a:ext cx="8826300" cy="60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849205"/>
              </p:ext>
            </p:extLst>
          </p:nvPr>
        </p:nvGraphicFramePr>
        <p:xfrm>
          <a:off x="381000" y="4724400"/>
          <a:ext cx="39687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57" name="Equation" r:id="rId8" imgW="3174840" imgH="482400" progId="Equation.DSMT4">
                  <p:embed/>
                </p:oleObj>
              </mc:Choice>
              <mc:Fallback>
                <p:oleObj name="Equation" r:id="rId8" imgW="3174840" imgH="482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724400"/>
                        <a:ext cx="396875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29430"/>
              </p:ext>
            </p:extLst>
          </p:nvPr>
        </p:nvGraphicFramePr>
        <p:xfrm>
          <a:off x="1889125" y="5410200"/>
          <a:ext cx="53657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58" name="Equation" r:id="rId10" imgW="4292280" imgH="736560" progId="Equation.DSMT4">
                  <p:embed/>
                </p:oleObj>
              </mc:Choice>
              <mc:Fallback>
                <p:oleObj name="Equation" r:id="rId10" imgW="4292280" imgH="7365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25" y="5410200"/>
                        <a:ext cx="536575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172489"/>
              </p:ext>
            </p:extLst>
          </p:nvPr>
        </p:nvGraphicFramePr>
        <p:xfrm>
          <a:off x="1828800" y="4114800"/>
          <a:ext cx="2933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59" name="Equation" r:id="rId12" imgW="1955520" imgH="304560" progId="Equation.DSMT4">
                  <p:embed/>
                </p:oleObj>
              </mc:Choice>
              <mc:Fallback>
                <p:oleObj name="Equation" r:id="rId12" imgW="1955520" imgH="3045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114800"/>
                        <a:ext cx="2933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21</a:t>
            </a:fld>
            <a:r>
              <a:rPr lang="en-US" sz="1200" smtClean="0">
                <a:solidFill>
                  <a:schemeClr val="tx2"/>
                </a:solidFill>
              </a:rPr>
              <a:t> / 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75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7.5 The Equations of Motion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6th Nov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ME 482/582: Robotics Engineering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Let's further examine the terms on the </a:t>
            </a:r>
            <a:r>
              <a:rPr lang="en-US" sz="2000" i="1" dirty="0"/>
              <a:t>lhs</a:t>
            </a:r>
            <a:r>
              <a:rPr lang="en-US" sz="2000" dirty="0"/>
              <a:t> of </a:t>
            </a:r>
            <a:r>
              <a:rPr lang="en-US" sz="2000" dirty="0" smtClean="0"/>
              <a:t>equation (7.16). </a:t>
            </a:r>
            <a:r>
              <a:rPr lang="en-US" sz="2000" dirty="0"/>
              <a:t>First expand </a:t>
            </a:r>
            <a:r>
              <a:rPr lang="en-US" sz="2000" dirty="0" smtClean="0"/>
              <a:t>equation (7.15) using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							(7.17)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							(7.18)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/>
              <a:t>Applying </a:t>
            </a:r>
            <a:r>
              <a:rPr lang="en-US" sz="2000" dirty="0" smtClean="0"/>
              <a:t>equation (7.16), </a:t>
            </a:r>
            <a:r>
              <a:rPr lang="en-US" sz="2000" dirty="0"/>
              <a:t>in scalar form we get</a:t>
            </a:r>
            <a:r>
              <a:rPr lang="en-US" sz="2000" dirty="0" smtClean="0"/>
              <a:t>,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							(7.19)</a:t>
            </a:r>
            <a:endParaRPr lang="en-US" sz="2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9664"/>
              </p:ext>
            </p:extLst>
          </p:nvPr>
        </p:nvGraphicFramePr>
        <p:xfrm>
          <a:off x="1447800" y="1600200"/>
          <a:ext cx="5105160" cy="106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9" name="Equation" r:id="rId4" imgW="3403440" imgH="711000" progId="Equation.DSMT4">
                  <p:embed/>
                </p:oleObj>
              </mc:Choice>
              <mc:Fallback>
                <p:oleObj name="Equation" r:id="rId4" imgW="340344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800" y="1600200"/>
                        <a:ext cx="5105160" cy="106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622581"/>
              </p:ext>
            </p:extLst>
          </p:nvPr>
        </p:nvGraphicFramePr>
        <p:xfrm>
          <a:off x="2514600" y="2686380"/>
          <a:ext cx="2209680" cy="590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0" name="Equation" r:id="rId6" imgW="1473120" imgH="393480" progId="Equation.DSMT4">
                  <p:embed/>
                </p:oleObj>
              </mc:Choice>
              <mc:Fallback>
                <p:oleObj name="Equation" r:id="rId6" imgW="1473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14600" y="2686380"/>
                        <a:ext cx="2209680" cy="590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272678"/>
              </p:ext>
            </p:extLst>
          </p:nvPr>
        </p:nvGraphicFramePr>
        <p:xfrm>
          <a:off x="1447800" y="4000800"/>
          <a:ext cx="4057560" cy="72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1" name="Equation" r:id="rId8" imgW="2705040" imgH="482400" progId="Equation.DSMT4">
                  <p:embed/>
                </p:oleObj>
              </mc:Choice>
              <mc:Fallback>
                <p:oleObj name="Equation" r:id="rId8" imgW="27050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47800" y="4000800"/>
                        <a:ext cx="4057560" cy="72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3</a:t>
            </a:fld>
            <a:r>
              <a:rPr lang="en-US" sz="1200" smtClean="0">
                <a:solidFill>
                  <a:schemeClr val="tx2"/>
                </a:solidFill>
              </a:rPr>
              <a:t> / 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18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7.5 The Equations of Motion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6th Nov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ME 482/582: Robotics Engineering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8600" y="990600"/>
            <a:ext cx="86868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For </a:t>
            </a:r>
            <a:r>
              <a:rPr lang="en-US" sz="2400" i="1" dirty="0">
                <a:solidFill>
                  <a:schemeClr val="tx1"/>
                </a:solidFill>
              </a:rPr>
              <a:t>k</a:t>
            </a:r>
            <a:r>
              <a:rPr lang="en-US" sz="2400" dirty="0">
                <a:solidFill>
                  <a:schemeClr val="tx1"/>
                </a:solidFill>
              </a:rPr>
              <a:t> = 1</a:t>
            </a:r>
            <a:r>
              <a:rPr lang="en-US" sz="2400" dirty="0" smtClean="0">
                <a:solidFill>
                  <a:schemeClr val="tx1"/>
                </a:solidFill>
              </a:rPr>
              <a:t>,...,</a:t>
            </a:r>
            <a:r>
              <a:rPr lang="en-US" sz="2400" i="1" dirty="0">
                <a:solidFill>
                  <a:schemeClr val="tx1"/>
                </a:solidFill>
              </a:rPr>
              <a:t>n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2000" dirty="0"/>
              <a:t>Starting with the second term on the </a:t>
            </a:r>
            <a:r>
              <a:rPr lang="en-US" sz="2000" i="1" dirty="0"/>
              <a:t>lhs</a:t>
            </a:r>
            <a:r>
              <a:rPr lang="en-US" sz="2000" dirty="0"/>
              <a:t> of </a:t>
            </a:r>
            <a:r>
              <a:rPr lang="en-US" sz="2000" dirty="0" smtClean="0"/>
              <a:t>equation (7.19)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							(7.20)</a:t>
            </a:r>
          </a:p>
          <a:p>
            <a:pPr>
              <a:spcBef>
                <a:spcPts val="2400"/>
              </a:spcBef>
            </a:pPr>
            <a:r>
              <a:rPr lang="en-US" sz="2000" dirty="0" smtClean="0"/>
              <a:t>		           (since </a:t>
            </a:r>
            <a:r>
              <a:rPr lang="en-US" sz="2000" i="1" dirty="0" smtClean="0"/>
              <a:t>D</a:t>
            </a:r>
            <a:r>
              <a:rPr lang="en-US" sz="2000" dirty="0" smtClean="0"/>
              <a:t> is symmetric and the last equals 0)	(7.21)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							(7.22)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							(7.23)</a:t>
            </a:r>
            <a:endParaRPr lang="en-US" sz="2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203311"/>
              </p:ext>
            </p:extLst>
          </p:nvPr>
        </p:nvGraphicFramePr>
        <p:xfrm>
          <a:off x="609600" y="1905000"/>
          <a:ext cx="4552740" cy="647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55" name="Equation" r:id="rId4" imgW="3035160" imgH="431640" progId="Equation.DSMT4">
                  <p:embed/>
                </p:oleObj>
              </mc:Choice>
              <mc:Fallback>
                <p:oleObj name="Equation" r:id="rId4" imgW="3035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1905000"/>
                        <a:ext cx="4552740" cy="647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642149"/>
              </p:ext>
            </p:extLst>
          </p:nvPr>
        </p:nvGraphicFramePr>
        <p:xfrm>
          <a:off x="1219200" y="2590800"/>
          <a:ext cx="1466640" cy="475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56" name="Equation" r:id="rId6" imgW="977760" imgH="317160" progId="Equation.DSMT4">
                  <p:embed/>
                </p:oleObj>
              </mc:Choice>
              <mc:Fallback>
                <p:oleObj name="Equation" r:id="rId6" imgW="9777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19200" y="2590800"/>
                        <a:ext cx="1466640" cy="475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585810"/>
              </p:ext>
            </p:extLst>
          </p:nvPr>
        </p:nvGraphicFramePr>
        <p:xfrm>
          <a:off x="685800" y="3124200"/>
          <a:ext cx="3638520" cy="72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57" name="Equation" r:id="rId8" imgW="2425680" imgH="482400" progId="Equation.DSMT4">
                  <p:embed/>
                </p:oleObj>
              </mc:Choice>
              <mc:Fallback>
                <p:oleObj name="Equation" r:id="rId8" imgW="24256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5800" y="3124200"/>
                        <a:ext cx="3638520" cy="72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993413"/>
              </p:ext>
            </p:extLst>
          </p:nvPr>
        </p:nvGraphicFramePr>
        <p:xfrm>
          <a:off x="2362200" y="3810000"/>
          <a:ext cx="3657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58" name="Equation" r:id="rId10" imgW="2438280" imgH="431640" progId="Equation.DSMT4">
                  <p:embed/>
                </p:oleObj>
              </mc:Choice>
              <mc:Fallback>
                <p:oleObj name="Equation" r:id="rId10" imgW="2438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62200" y="3810000"/>
                        <a:ext cx="36576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838265"/>
              </p:ext>
            </p:extLst>
          </p:nvPr>
        </p:nvGraphicFramePr>
        <p:xfrm>
          <a:off x="685800" y="5334000"/>
          <a:ext cx="371466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59" name="Equation" r:id="rId12" imgW="2476440" imgH="457200" progId="Equation.DSMT4">
                  <p:embed/>
                </p:oleObj>
              </mc:Choice>
              <mc:Fallback>
                <p:oleObj name="Equation" r:id="rId12" imgW="24764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85800" y="5334000"/>
                        <a:ext cx="371466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4</a:t>
            </a:fld>
            <a:r>
              <a:rPr lang="en-US" sz="1200" smtClean="0">
                <a:solidFill>
                  <a:schemeClr val="tx2"/>
                </a:solidFill>
              </a:rPr>
              <a:t> /  21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502065"/>
              </p:ext>
            </p:extLst>
          </p:nvPr>
        </p:nvGraphicFramePr>
        <p:xfrm>
          <a:off x="2324100" y="4495800"/>
          <a:ext cx="62103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60" name="Equation" r:id="rId14" imgW="4140000" imgH="507960" progId="Equation.DSMT4">
                  <p:embed/>
                </p:oleObj>
              </mc:Choice>
              <mc:Fallback>
                <p:oleObj name="Equation" r:id="rId14" imgW="4140000" imgH="5079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4495800"/>
                        <a:ext cx="62103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805669"/>
              </p:ext>
            </p:extLst>
          </p:nvPr>
        </p:nvGraphicFramePr>
        <p:xfrm>
          <a:off x="4352925" y="838200"/>
          <a:ext cx="35623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61" name="Equation" r:id="rId16" imgW="2374560" imgH="393480" progId="Equation.DSMT4">
                  <p:embed/>
                </p:oleObj>
              </mc:Choice>
              <mc:Fallback>
                <p:oleObj name="Equation" r:id="rId16" imgW="237456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925" y="838200"/>
                        <a:ext cx="3562350" cy="5905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>
            <a:off x="4572000" y="19050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21198" y="2308302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0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311828"/>
              </p:ext>
            </p:extLst>
          </p:nvPr>
        </p:nvGraphicFramePr>
        <p:xfrm>
          <a:off x="3908502" y="2463232"/>
          <a:ext cx="85698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62" name="Equation" r:id="rId18" imgW="571320" imgH="228600" progId="Equation.DSMT4">
                  <p:embed/>
                </p:oleObj>
              </mc:Choice>
              <mc:Fallback>
                <p:oleObj name="Equation" r:id="rId18" imgW="5713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908502" y="2463232"/>
                        <a:ext cx="856980" cy="3429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240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074234" y="3087030"/>
            <a:ext cx="1135566" cy="2125050"/>
            <a:chOff x="1074234" y="3087030"/>
            <a:chExt cx="1135566" cy="2125050"/>
          </a:xfrm>
        </p:grpSpPr>
        <p:sp>
          <p:nvSpPr>
            <p:cNvPr id="11" name="Rectangle 10"/>
            <p:cNvSpPr/>
            <p:nvPr/>
          </p:nvSpPr>
          <p:spPr>
            <a:xfrm>
              <a:off x="1639230" y="3087030"/>
              <a:ext cx="570570" cy="640080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74234" y="4572000"/>
              <a:ext cx="685800" cy="640080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endCxn id="12" idx="0"/>
            </p:cNvCxnSpPr>
            <p:nvPr/>
          </p:nvCxnSpPr>
          <p:spPr>
            <a:xfrm flipH="1">
              <a:off x="1417134" y="3727110"/>
              <a:ext cx="507381" cy="84489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520068" y="3087030"/>
            <a:ext cx="2239536" cy="2125050"/>
            <a:chOff x="1639230" y="3087030"/>
            <a:chExt cx="2178204" cy="2125050"/>
          </a:xfrm>
        </p:grpSpPr>
        <p:sp>
          <p:nvSpPr>
            <p:cNvPr id="17" name="Rectangle 16"/>
            <p:cNvSpPr/>
            <p:nvPr/>
          </p:nvSpPr>
          <p:spPr>
            <a:xfrm>
              <a:off x="1639230" y="3087030"/>
              <a:ext cx="2178204" cy="640080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78512" y="4572000"/>
              <a:ext cx="962721" cy="640080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17" idx="2"/>
              <a:endCxn id="18" idx="0"/>
            </p:cNvCxnSpPr>
            <p:nvPr/>
          </p:nvCxnSpPr>
          <p:spPr>
            <a:xfrm>
              <a:off x="2728332" y="3727110"/>
              <a:ext cx="531541" cy="84489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140606" y="3101898"/>
            <a:ext cx="2165194" cy="2078587"/>
            <a:chOff x="1639230" y="3087030"/>
            <a:chExt cx="2165194" cy="2078587"/>
          </a:xfrm>
        </p:grpSpPr>
        <p:sp>
          <p:nvSpPr>
            <p:cNvPr id="23" name="Rectangle 22"/>
            <p:cNvSpPr/>
            <p:nvPr/>
          </p:nvSpPr>
          <p:spPr>
            <a:xfrm>
              <a:off x="1639230" y="3087030"/>
              <a:ext cx="570570" cy="640080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194824" y="4525537"/>
              <a:ext cx="609600" cy="640080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>
              <a:endCxn id="24" idx="0"/>
            </p:cNvCxnSpPr>
            <p:nvPr/>
          </p:nvCxnSpPr>
          <p:spPr>
            <a:xfrm>
              <a:off x="1924515" y="3727110"/>
              <a:ext cx="1575109" cy="79842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7.5 The Equations of Motion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6th Nov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Next, the first term on the </a:t>
            </a:r>
            <a:r>
              <a:rPr lang="en-US" sz="2000" i="1" dirty="0"/>
              <a:t>lhs</a:t>
            </a:r>
            <a:r>
              <a:rPr lang="en-US" sz="2000" dirty="0"/>
              <a:t> of </a:t>
            </a:r>
            <a:r>
              <a:rPr lang="en-US" sz="2000" dirty="0" smtClean="0"/>
              <a:t>equation (7.19) </a:t>
            </a:r>
            <a:r>
              <a:rPr lang="en-US" sz="2000" dirty="0"/>
              <a:t>suggests </a:t>
            </a:r>
            <a:r>
              <a:rPr lang="en-US" sz="2000" dirty="0" smtClean="0"/>
              <a:t>that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							(7.24)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/>
              <a:t>Finally, substituting these results (</a:t>
            </a:r>
            <a:r>
              <a:rPr lang="en-US" sz="2000" dirty="0" smtClean="0"/>
              <a:t>equations (7.23) and (7.24)) </a:t>
            </a:r>
            <a:r>
              <a:rPr lang="en-US" sz="2000" dirty="0"/>
              <a:t>back into </a:t>
            </a:r>
            <a:r>
              <a:rPr lang="en-US" sz="2000" dirty="0" smtClean="0"/>
              <a:t>equation (7.19) yields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							(7.25)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Hence,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endParaRPr lang="en-US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699039"/>
              </p:ext>
            </p:extLst>
          </p:nvPr>
        </p:nvGraphicFramePr>
        <p:xfrm>
          <a:off x="1143000" y="1447800"/>
          <a:ext cx="407646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9" name="Equation" r:id="rId4" imgW="2717640" imgH="457200" progId="Equation.DSMT4">
                  <p:embed/>
                </p:oleObj>
              </mc:Choice>
              <mc:Fallback>
                <p:oleObj name="Equation" r:id="rId4" imgW="27176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1447800"/>
                        <a:ext cx="407646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02938"/>
              </p:ext>
            </p:extLst>
          </p:nvPr>
        </p:nvGraphicFramePr>
        <p:xfrm>
          <a:off x="228600" y="4191000"/>
          <a:ext cx="84201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80" name="Equation" r:id="rId6" imgW="5613120" imgH="939600" progId="Equation.DSMT4">
                  <p:embed/>
                </p:oleObj>
              </mc:Choice>
              <mc:Fallback>
                <p:oleObj name="Equation" r:id="rId6" imgW="561312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8600" y="4191000"/>
                        <a:ext cx="8420100" cy="140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959481"/>
              </p:ext>
            </p:extLst>
          </p:nvPr>
        </p:nvGraphicFramePr>
        <p:xfrm>
          <a:off x="1143000" y="3048000"/>
          <a:ext cx="6248340" cy="72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81" name="Equation" r:id="rId8" imgW="4165560" imgH="482400" progId="Equation.DSMT4">
                  <p:embed/>
                </p:oleObj>
              </mc:Choice>
              <mc:Fallback>
                <p:oleObj name="Equation" r:id="rId8" imgW="41655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43000" y="3048000"/>
                        <a:ext cx="6248340" cy="72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5</a:t>
            </a:fld>
            <a:r>
              <a:rPr lang="en-US" sz="1200" smtClean="0">
                <a:solidFill>
                  <a:schemeClr val="tx2"/>
                </a:solidFill>
              </a:rPr>
              <a:t> /  21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491214"/>
              </p:ext>
            </p:extLst>
          </p:nvPr>
        </p:nvGraphicFramePr>
        <p:xfrm>
          <a:off x="5181600" y="1447800"/>
          <a:ext cx="35623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82" name="Equation" r:id="rId10" imgW="2374560" imgH="393480" progId="Equation.DSMT4">
                  <p:embed/>
                </p:oleObj>
              </mc:Choice>
              <mc:Fallback>
                <p:oleObj name="Equation" r:id="rId10" imgW="2374560" imgH="393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447800"/>
                        <a:ext cx="3562350" cy="5905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8340575" y="4340350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b="1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7.26)</a:t>
            </a:r>
            <a:endParaRPr lang="en-US" sz="2000" b="1" dirty="0">
              <a:solidFill>
                <a:srgbClr val="0066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50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291468" y="1486830"/>
            <a:ext cx="2057400" cy="2316480"/>
            <a:chOff x="1639230" y="3087030"/>
            <a:chExt cx="2001056" cy="2316480"/>
          </a:xfrm>
        </p:grpSpPr>
        <p:sp>
          <p:nvSpPr>
            <p:cNvPr id="12" name="Rectangle 11"/>
            <p:cNvSpPr/>
            <p:nvPr/>
          </p:nvSpPr>
          <p:spPr>
            <a:xfrm>
              <a:off x="1639230" y="3087030"/>
              <a:ext cx="2001056" cy="640080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47381" y="4763430"/>
              <a:ext cx="482640" cy="640080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stCxn id="12" idx="2"/>
              <a:endCxn id="13" idx="0"/>
            </p:cNvCxnSpPr>
            <p:nvPr/>
          </p:nvCxnSpPr>
          <p:spPr>
            <a:xfrm>
              <a:off x="2639758" y="3727110"/>
              <a:ext cx="648943" cy="10363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7.5 The Equations of Motion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6th Nov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28600" y="990600"/>
                <a:ext cx="86868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Recalling Eqn. 7.25</a:t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								(7.25)</a:t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r>
                  <a:rPr lang="en-US" sz="2000" dirty="0" smtClean="0"/>
                  <a:t>we could also write the resulting Matrix/Vector </a:t>
                </a:r>
                <a:r>
                  <a:rPr lang="en-US" sz="2000" dirty="0" err="1" smtClean="0"/>
                  <a:t>eqn</a:t>
                </a:r>
                <a:r>
                  <a:rPr lang="en-US" sz="2000" dirty="0" smtClean="0"/>
                  <a:t> as:</a:t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This representation provides better clarity regarding the inherent structure of the equations:</a:t>
                </a:r>
              </a:p>
              <a:p>
                <a:pPr lvl="1"/>
                <a:r>
                  <a:rPr lang="en-US" sz="1800" dirty="0" smtClean="0"/>
                  <a:t>D(.) is only a </a:t>
                </a:r>
                <a:r>
                  <a:rPr lang="en-US" sz="1800" dirty="0" err="1" smtClean="0"/>
                  <a:t>fn</a:t>
                </a:r>
                <a:r>
                  <a:rPr lang="en-US" sz="1800" dirty="0" smtClean="0"/>
                  <a:t> of the q</a:t>
                </a:r>
                <a:r>
                  <a:rPr lang="en-US" sz="1800" baseline="-25000" dirty="0" smtClean="0"/>
                  <a:t>i</a:t>
                </a:r>
                <a:r>
                  <a:rPr lang="en-US" sz="1800" dirty="0" smtClean="0"/>
                  <a:t>’s and is multiplied only by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1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1800" dirty="0" smtClean="0"/>
                  <a:t>,</a:t>
                </a:r>
              </a:p>
              <a:p>
                <a:pPr lvl="1"/>
                <a:r>
                  <a:rPr lang="en-US" sz="1800" dirty="0" smtClean="0"/>
                  <a:t>C(.) (as shown above) </a:t>
                </a:r>
                <a:r>
                  <a:rPr lang="en-US" sz="1800" dirty="0"/>
                  <a:t>is only a </a:t>
                </a:r>
                <a:r>
                  <a:rPr lang="en-US" sz="1800" dirty="0" err="1"/>
                  <a:t>fn</a:t>
                </a:r>
                <a:r>
                  <a:rPr lang="en-US" sz="1800" dirty="0"/>
                  <a:t> of the q</a:t>
                </a:r>
                <a:r>
                  <a:rPr lang="en-US" sz="1800" baseline="-25000" dirty="0"/>
                  <a:t>i</a:t>
                </a:r>
                <a:r>
                  <a:rPr lang="en-US" sz="1800" dirty="0"/>
                  <a:t>’s and is multiplied </a:t>
                </a:r>
                <a:r>
                  <a:rPr lang="en-US" sz="1800" dirty="0" smtClean="0"/>
                  <a:t>by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800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acc>
                      <m:accPr>
                        <m:chr m:val="̇"/>
                        <m:ctrlPr>
                          <a:rPr lang="en-US" sz="1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800" dirty="0" smtClean="0"/>
                  <a:t> type terms, and</a:t>
                </a:r>
              </a:p>
              <a:p>
                <a:pPr lvl="1"/>
                <a:r>
                  <a:rPr lang="en-US" sz="1800" dirty="0" smtClean="0"/>
                  <a:t>The G(.) vector is only a function of </a:t>
                </a:r>
                <a:r>
                  <a:rPr lang="en-US" sz="1800" dirty="0"/>
                  <a:t>the q</a:t>
                </a:r>
                <a:r>
                  <a:rPr lang="en-US" sz="1800" baseline="-25000" dirty="0"/>
                  <a:t>i</a:t>
                </a:r>
                <a:r>
                  <a:rPr lang="en-US" sz="1800" dirty="0"/>
                  <a:t>’s </a:t>
                </a:r>
                <a:endParaRPr lang="en-US" sz="1800" dirty="0" smtClean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28600" y="990600"/>
                <a:ext cx="8686800" cy="5257800"/>
              </a:xfrm>
              <a:blipFill rotWithShape="1">
                <a:blip r:embed="rId4"/>
                <a:stretch>
                  <a:fillRect t="-580" r="-982" b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433696"/>
              </p:ext>
            </p:extLst>
          </p:nvPr>
        </p:nvGraphicFramePr>
        <p:xfrm>
          <a:off x="1295400" y="2819400"/>
          <a:ext cx="56769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95" name="Equation" r:id="rId5" imgW="3784320" imgH="939600" progId="Equation.DSMT4">
                  <p:embed/>
                </p:oleObj>
              </mc:Choice>
              <mc:Fallback>
                <p:oleObj name="Equation" r:id="rId5" imgW="378432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5400" y="2819400"/>
                        <a:ext cx="5676900" cy="140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67682"/>
              </p:ext>
            </p:extLst>
          </p:nvPr>
        </p:nvGraphicFramePr>
        <p:xfrm>
          <a:off x="914400" y="1447800"/>
          <a:ext cx="6248340" cy="72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96" name="Equation" r:id="rId7" imgW="4165560" imgH="482400" progId="Equation.DSMT4">
                  <p:embed/>
                </p:oleObj>
              </mc:Choice>
              <mc:Fallback>
                <p:oleObj name="Equation" r:id="rId7" imgW="41655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6248340" cy="723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6</a:t>
            </a:fld>
            <a:r>
              <a:rPr lang="en-US" sz="1200" smtClean="0">
                <a:solidFill>
                  <a:schemeClr val="tx2"/>
                </a:solidFill>
              </a:rPr>
              <a:t> / 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80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7.5 The Equations of Motion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6th Nov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US" sz="2000" dirty="0"/>
                  <a:t>Collecting rows corresponding to </a:t>
                </a:r>
                <a:r>
                  <a:rPr lang="en-US" sz="2000" i="1" dirty="0"/>
                  <a:t>k</a:t>
                </a:r>
                <a:r>
                  <a:rPr lang="en-US" sz="2000" dirty="0"/>
                  <a:t> = 1,...,</a:t>
                </a:r>
                <a:r>
                  <a:rPr lang="en-US" sz="2000" i="1" dirty="0"/>
                  <a:t>n</a:t>
                </a:r>
                <a:r>
                  <a:rPr lang="en-US" sz="2000" dirty="0"/>
                  <a:t>, and rewriting in matrix form </a:t>
                </a:r>
                <a:r>
                  <a:rPr lang="en-US" sz="2000" dirty="0" smtClean="0"/>
                  <a:t>gives:</a:t>
                </a:r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sz="2000" dirty="0"/>
                  <a:t>								</a:t>
                </a:r>
                <a:r>
                  <a:rPr lang="en-US" sz="2000" dirty="0" smtClean="0"/>
                  <a:t>(7.26</a:t>
                </a:r>
                <a:r>
                  <a:rPr lang="en-US" sz="2000" dirty="0"/>
                  <a:t>)</a:t>
                </a:r>
              </a:p>
              <a:p>
                <a:r>
                  <a:rPr lang="en-US" sz="2000" dirty="0"/>
                  <a:t>In the general case wherein an external torque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𝜏</m:t>
                        </m:r>
                      </m:e>
                    </m:acc>
                  </m:oMath>
                </a14:m>
                <a:r>
                  <a:rPr lang="en-US" sz="2000" dirty="0"/>
                  <a:t>) is applied to the system, the </a:t>
                </a:r>
                <a:r>
                  <a:rPr lang="en-US" sz="2000" i="1" dirty="0" err="1"/>
                  <a:t>rhs</a:t>
                </a:r>
                <a:r>
                  <a:rPr lang="en-US" sz="2000" dirty="0"/>
                  <a:t> of equation </a:t>
                </a:r>
                <a:r>
                  <a:rPr lang="en-US" sz="2000" dirty="0" smtClean="0"/>
                  <a:t>(7.26</a:t>
                </a:r>
                <a:r>
                  <a:rPr lang="en-US" sz="2000" dirty="0"/>
                  <a:t>) becomes non-zero. Specifically,</a:t>
                </a:r>
                <a:br>
                  <a:rPr lang="en-US" sz="2000" dirty="0"/>
                </a:br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sz="2000" dirty="0"/>
                  <a:t>								</a:t>
                </a:r>
                <a:r>
                  <a:rPr lang="en-US" sz="2000" dirty="0" smtClean="0"/>
                  <a:t>(7.27)</a:t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r>
                  <a:rPr lang="en-US" sz="2000" dirty="0"/>
                  <a:t>In our robotics problems,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𝜏</m:t>
                        </m:r>
                      </m:e>
                    </m:acc>
                  </m:oMath>
                </a14:m>
                <a:r>
                  <a:rPr lang="en-US" sz="2000" dirty="0"/>
                  <a:t> is the vector of joint torques generated by the actuator at each joint.</a:t>
                </a:r>
              </a:p>
              <a:p>
                <a:r>
                  <a:rPr lang="en-US" sz="2000" dirty="0"/>
                  <a:t>Equation </a:t>
                </a:r>
                <a:r>
                  <a:rPr lang="en-US" sz="2000" dirty="0" smtClean="0"/>
                  <a:t>(7.27</a:t>
                </a:r>
                <a:r>
                  <a:rPr lang="en-US" sz="2000" dirty="0"/>
                  <a:t>) represents a very generalized form of a dynamic model, which is valid for any robot with rigid links (and rigid joints</a:t>
                </a:r>
                <a:r>
                  <a:rPr lang="en-US" sz="2000" dirty="0" smtClean="0"/>
                  <a:t>).</a:t>
                </a:r>
              </a:p>
              <a:p>
                <a:pPr lvl="1"/>
                <a:r>
                  <a:rPr lang="en-US" sz="1800" dirty="0" smtClean="0"/>
                  <a:t>We could also add other dissipative terms such as friction</a:t>
                </a:r>
                <a:endParaRPr lang="en-US" sz="18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 rotWithShape="1">
                <a:blip r:embed="rId4"/>
                <a:stretch>
                  <a:fillRect t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119747"/>
              </p:ext>
            </p:extLst>
          </p:nvPr>
        </p:nvGraphicFramePr>
        <p:xfrm>
          <a:off x="1524000" y="2895600"/>
          <a:ext cx="29908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3" name="Equation" r:id="rId5" imgW="1993680" imgH="241200" progId="Equation.DSMT4">
                  <p:embed/>
                </p:oleObj>
              </mc:Choice>
              <mc:Fallback>
                <p:oleObj name="Equation" r:id="rId5" imgW="1993680" imgH="241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895600"/>
                        <a:ext cx="299085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325772"/>
              </p:ext>
            </p:extLst>
          </p:nvPr>
        </p:nvGraphicFramePr>
        <p:xfrm>
          <a:off x="914400" y="1619250"/>
          <a:ext cx="29718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4" name="Equation" r:id="rId7" imgW="1981080" imgH="241200" progId="Equation.DSMT4">
                  <p:embed/>
                </p:oleObj>
              </mc:Choice>
              <mc:Fallback>
                <p:oleObj name="Equation" r:id="rId7" imgW="1981080" imgH="241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19250"/>
                        <a:ext cx="29718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7</a:t>
            </a:fld>
            <a:r>
              <a:rPr lang="en-US" sz="1200" smtClean="0">
                <a:solidFill>
                  <a:schemeClr val="tx2"/>
                </a:solidFill>
              </a:rPr>
              <a:t> /  21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370120"/>
              </p:ext>
            </p:extLst>
          </p:nvPr>
        </p:nvGraphicFramePr>
        <p:xfrm>
          <a:off x="4286250" y="1600200"/>
          <a:ext cx="3238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5" name="Equation" r:id="rId9" imgW="2158920" imgH="304560" progId="Equation.DSMT4">
                  <p:embed/>
                </p:oleObj>
              </mc:Choice>
              <mc:Fallback>
                <p:oleObj name="Equation" r:id="rId9" imgW="2158920" imgH="3045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1600200"/>
                        <a:ext cx="3238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657600" y="1600200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OR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75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7.5 The Equations of Motion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6th Nov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Summary:</a:t>
                </a:r>
              </a:p>
              <a:p>
                <a:r>
                  <a:rPr lang="en-US" sz="2000" dirty="0"/>
                  <a:t>The path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𝑞</m:t>
                            </m:r>
                          </m:e>
                        </m:acc>
                        <m:r>
                          <a:rPr lang="en-US" sz="2000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/>
                  <a:t> which </a:t>
                </a:r>
                <a:r>
                  <a:rPr lang="en-US" sz="2000" dirty="0" smtClean="0"/>
                  <a:t>satisfies (7.27) was </a:t>
                </a:r>
                <a:r>
                  <a:rPr lang="en-US" sz="2000" dirty="0"/>
                  <a:t>obtained by </a:t>
                </a:r>
                <a:r>
                  <a:rPr lang="en-US" sz="2000" dirty="0" smtClean="0"/>
                  <a:t>imposing</a:t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								(7.28)</a:t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r>
                  <a:rPr lang="en-US" sz="20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ℒ</m:t>
                    </m:r>
                    <m:r>
                      <a:rPr lang="en-US" sz="2000">
                        <a:latin typeface="Cambria Math"/>
                      </a:rPr>
                      <m:t>≐К−</m:t>
                    </m:r>
                    <m:r>
                      <a:rPr lang="en-US" sz="2000">
                        <a:latin typeface="Cambria Math"/>
                      </a:rPr>
                      <m:t>𝛖</m:t>
                    </m:r>
                  </m:oMath>
                </a14:m>
                <a:r>
                  <a:rPr lang="en-US" sz="2000" dirty="0"/>
                  <a:t>, is the difference between the kinetic energy and potential energy.</a:t>
                </a: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 rotWithShape="1">
                <a:blip r:embed="rId4"/>
                <a:stretch>
                  <a:fillRect l="-1123" t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507571"/>
              </p:ext>
            </p:extLst>
          </p:nvPr>
        </p:nvGraphicFramePr>
        <p:xfrm>
          <a:off x="2667000" y="1981200"/>
          <a:ext cx="2609820" cy="72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3" name="Equation" r:id="rId5" imgW="1739880" imgH="482400" progId="Equation.DSMT4">
                  <p:embed/>
                </p:oleObj>
              </mc:Choice>
              <mc:Fallback>
                <p:oleObj name="Equation" r:id="rId5" imgW="17398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7000" y="1981200"/>
                        <a:ext cx="2609820" cy="72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8</a:t>
            </a:fld>
            <a:r>
              <a:rPr lang="en-US" sz="1200" smtClean="0">
                <a:solidFill>
                  <a:schemeClr val="tx2"/>
                </a:solidFill>
              </a:rPr>
              <a:t> / 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25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7.6 </a:t>
            </a:r>
            <a:r>
              <a:rPr lang="en-US" sz="1800" dirty="0"/>
              <a:t>A </a:t>
            </a:r>
            <a:r>
              <a:rPr lang="en-US" sz="1800" dirty="0" smtClean="0"/>
              <a:t>Step by Step Procedure to Construct the Dynamic Model</a:t>
            </a: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6th Nov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ME 482/582: Robotics Engineering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Step 1: Inertia Matrices</a:t>
                </a:r>
              </a:p>
              <a:p>
                <a:r>
                  <a:rPr lang="en-US" sz="2000" dirty="0"/>
                  <a:t>First, compute the inertia matrix of each link, preferably in a coordinate system located at the link's center of mass (frame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b="0" dirty="0">
                            <a:sym typeface="Euclid Math One"/>
                          </a:rPr>
                          <m:t>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}, </a:t>
                </a:r>
                <a:r>
                  <a:rPr lang="en-US" sz="2000" i="1" dirty="0" err="1"/>
                  <a:t>i</a:t>
                </a:r>
                <a:r>
                  <a:rPr lang="en-US" sz="2000" dirty="0"/>
                  <a:t> = 1,...,</a:t>
                </a:r>
                <a:r>
                  <a:rPr lang="en-US" sz="2000" i="1" dirty="0"/>
                  <a:t>n</a:t>
                </a:r>
                <a:r>
                  <a:rPr lang="en-US" sz="2000" dirty="0"/>
                  <a:t>) of each link</a:t>
                </a:r>
                <a:r>
                  <a:rPr lang="en-US" sz="2000" dirty="0" smtClean="0"/>
                  <a:t>.</a:t>
                </a:r>
              </a:p>
              <a:p>
                <a:pPr lvl="1"/>
                <a:r>
                  <a:rPr lang="en-US" sz="2000" dirty="0"/>
                  <a:t>For the purpose of this course, the inertia 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dirty="0">
                            <a:sym typeface="Euclid Math One"/>
                          </a:rPr>
                          <m:t>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:r>
                  <a:rPr lang="en-US" sz="2000" i="1" dirty="0" err="1"/>
                  <a:t>i</a:t>
                </a:r>
                <a:r>
                  <a:rPr lang="en-US" sz="2000" dirty="0"/>
                  <a:t> = 1,...,</a:t>
                </a:r>
                <a:r>
                  <a:rPr lang="en-US" sz="2000" i="1" dirty="0"/>
                  <a:t>n</a:t>
                </a:r>
                <a:r>
                  <a:rPr lang="en-US" sz="2000" dirty="0"/>
                  <a:t> will always be given</a:t>
                </a:r>
                <a:r>
                  <a:rPr lang="en-US" sz="2000" dirty="0" smtClean="0"/>
                  <a:t>!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Step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2: Forward Kinematics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000" dirty="0"/>
                  <a:t>Construct the D-H table, and thus the forward kinematic relationships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200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>
                            <a:latin typeface="Cambria Math"/>
                          </a:rPr>
                          <m:t>0</m:t>
                        </m:r>
                      </m:sup>
                      <m:e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e>
                    </m:sPre>
                    <m:r>
                      <a:rPr lang="en-US" sz="2000">
                        <a:latin typeface="Cambria Math"/>
                      </a:rPr>
                      <m:t>,</m:t>
                    </m:r>
                    <m:sPre>
                      <m:sPrePr>
                        <m:ctrlPr>
                          <a:rPr lang="en-US" sz="20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200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000">
                            <a:latin typeface="Cambria Math"/>
                          </a:rPr>
                          <m:t>0</m:t>
                        </m:r>
                      </m:sup>
                      <m:e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e>
                    </m:sPre>
                    <m:r>
                      <a:rPr lang="en-US" sz="2000">
                        <a:latin typeface="Cambria Math"/>
                      </a:rPr>
                      <m:t>,…,</m:t>
                    </m:r>
                    <m:sPre>
                      <m:sPrePr>
                        <m:ctrlPr>
                          <a:rPr lang="en-US" sz="20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>
                            <a:latin typeface="Cambria Math"/>
                          </a:rPr>
                          <m:t>0</m:t>
                        </m:r>
                      </m:sup>
                      <m:e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e>
                    </m:sPre>
                  </m:oMath>
                </a14:m>
                <a:r>
                  <a:rPr lang="en-US" sz="2000" dirty="0"/>
                  <a:t>. Transform these homogeneous matrices to link center of mass coordinates</a:t>
                </a:r>
                <a:r>
                  <a:rPr lang="en-US" sz="2000" dirty="0" smtClean="0"/>
                  <a:t>:</a:t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pPr lvl="1"/>
                <a:r>
                  <a:rPr lang="en-US" sz="1800" dirty="0"/>
                  <a:t>From these we can get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/>
                          </a:rPr>
                        </m:ctrlPr>
                      </m:sSubSupPr>
                      <m:e>
                        <m:sPre>
                          <m:sPre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PrePr>
                          <m:sub/>
                          <m:sup>
                            <m:r>
                              <a:rPr lang="en-US" sz="1800">
                                <a:latin typeface="Cambria Math"/>
                              </a:rPr>
                              <m:t>0</m:t>
                            </m:r>
                          </m:sup>
                          <m:e>
                            <m:acc>
                              <m:accPr>
                                <m:chr m:val="⃗"/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</m:acc>
                          </m:e>
                        </m:sPre>
                      </m:e>
                      <m:sub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  <m:sup/>
                    </m:sSubSup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/>
                          </a:rPr>
                        </m:ctrlPr>
                      </m:sSubSupPr>
                      <m:e>
                        <m:sPre>
                          <m:sPre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PrePr>
                          <m:sub/>
                          <m:sup>
                            <m:r>
                              <a:rPr lang="en-US" sz="1800">
                                <a:latin typeface="Cambria Math"/>
                              </a:rPr>
                              <m:t>0</m:t>
                            </m:r>
                          </m:sup>
                          <m:e>
                            <m:acc>
                              <m:accPr>
                                <m:chr m:val="̂"/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</m:acc>
                          </m:e>
                        </m:sPre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en-US" sz="1800" dirty="0"/>
                  <a:t>, </a:t>
                </a:r>
                <a:r>
                  <a:rPr lang="en-US" sz="1800" dirty="0" smtClean="0"/>
                  <a:t>and       , </a:t>
                </a:r>
                <a:r>
                  <a:rPr lang="en-US" sz="1800" i="1" dirty="0" err="1"/>
                  <a:t>i</a:t>
                </a:r>
                <a:r>
                  <a:rPr lang="en-US" sz="1800" dirty="0"/>
                  <a:t> = 1,...,</a:t>
                </a:r>
                <a:r>
                  <a:rPr lang="en-US" sz="1800" i="1" dirty="0"/>
                  <a:t>n</a:t>
                </a:r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 rotWithShape="1">
                <a:blip r:embed="rId4"/>
                <a:stretch>
                  <a:fillRect l="-1123" t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481169"/>
              </p:ext>
            </p:extLst>
          </p:nvPr>
        </p:nvGraphicFramePr>
        <p:xfrm>
          <a:off x="1981200" y="4343400"/>
          <a:ext cx="4800600" cy="38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2" name="Equation" r:id="rId5" imgW="3200400" imgH="253800" progId="Equation.DSMT4">
                  <p:embed/>
                </p:oleObj>
              </mc:Choice>
              <mc:Fallback>
                <p:oleObj name="Equation" r:id="rId5" imgW="32004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1200" y="4343400"/>
                        <a:ext cx="4800600" cy="38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265838"/>
              </p:ext>
            </p:extLst>
          </p:nvPr>
        </p:nvGraphicFramePr>
        <p:xfrm>
          <a:off x="4332564" y="4906536"/>
          <a:ext cx="431460" cy="431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3" name="Equation" r:id="rId7" imgW="253800" imgH="253800" progId="Equation.DSMT4">
                  <p:embed/>
                </p:oleObj>
              </mc:Choice>
              <mc:Fallback>
                <p:oleObj name="Equation" r:id="rId7" imgW="253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32564" y="4906536"/>
                        <a:ext cx="431460" cy="431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Slide </a:t>
            </a:r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9</a:t>
            </a:fld>
            <a:r>
              <a:rPr lang="en-US" sz="1200" smtClean="0">
                <a:solidFill>
                  <a:schemeClr val="tx2"/>
                </a:solidFill>
              </a:rPr>
              <a:t> / 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18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Presentation3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DB1280-0676-4822-8A4D-E954834AE2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AcademicPresentation3</Template>
  <TotalTime>0</TotalTime>
  <Words>1002</Words>
  <Application>Microsoft Office PowerPoint</Application>
  <PresentationFormat>On-screen Show (4:3)</PresentationFormat>
  <Paragraphs>209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Times New Roman</vt:lpstr>
      <vt:lpstr>Arial Unicode MS</vt:lpstr>
      <vt:lpstr>Euclid Math One</vt:lpstr>
      <vt:lpstr>Tw Cen MT</vt:lpstr>
      <vt:lpstr>Calibri</vt:lpstr>
      <vt:lpstr>Cambria Math</vt:lpstr>
      <vt:lpstr>Wingdings</vt:lpstr>
      <vt:lpstr>AcademicPresentation3</vt:lpstr>
      <vt:lpstr>Equation</vt:lpstr>
      <vt:lpstr>MathType 6.0 Equation</vt:lpstr>
      <vt:lpstr>NMT EE 589 &amp; UNM ME 482/582 Robot Engineering</vt:lpstr>
      <vt:lpstr>7.5 The Equations of Motion</vt:lpstr>
      <vt:lpstr>7.5 The Equations of Motion</vt:lpstr>
      <vt:lpstr>7.5 The Equations of Motion</vt:lpstr>
      <vt:lpstr>7.5 The Equations of Motion</vt:lpstr>
      <vt:lpstr>7.5 The Equations of Motion</vt:lpstr>
      <vt:lpstr>7.5 The Equations of Motion</vt:lpstr>
      <vt:lpstr>7.5 The Equations of Motion</vt:lpstr>
      <vt:lpstr>7.6 A Step by Step Procedure to Construct the Dynamic Model</vt:lpstr>
      <vt:lpstr>7.6 A Step by Step Procedure to Construct the Dynamic Model</vt:lpstr>
      <vt:lpstr>7.6 A Step by Step Procedure to Construct the Dynamic Model</vt:lpstr>
      <vt:lpstr>7.7 A First Dynamic Model Example</vt:lpstr>
      <vt:lpstr>7.7 A First Dynamic Model Example</vt:lpstr>
      <vt:lpstr>7.7 A First Dynamic Model Example</vt:lpstr>
      <vt:lpstr>7.7 A First Dynamic Model Example</vt:lpstr>
      <vt:lpstr>7.7 A First Dynamic Model Example</vt:lpstr>
      <vt:lpstr>7.7 A First Dynamic Model Example</vt:lpstr>
      <vt:lpstr>7.7 A First Dynamic Model Example</vt:lpstr>
      <vt:lpstr>7.7 A First Dynamic Model Example</vt:lpstr>
      <vt:lpstr>7.7 A First Dynamic Model Example</vt:lpstr>
      <vt:lpstr>7.7 A First Dynamic Model Example</vt:lpstr>
    </vt:vector>
  </TitlesOfParts>
  <LinksUpToDate>false</LinksUpToDate>
  <SharedDoc>false</SharedDoc>
  <HyperlinkBase>http://geek.nmt.edu/~bruder/lectures/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2011-01-13T03:15:04Z</dcterms:created>
  <dcterms:modified xsi:type="dcterms:W3CDTF">2012-11-08T22:41:07Z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