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">
  <p:sldMasterIdLst>
    <p:sldMasterId id="2147483694" r:id="rId2"/>
  </p:sldMasterIdLst>
  <p:notesMasterIdLst>
    <p:notesMasterId r:id="rId15"/>
  </p:notesMasterIdLst>
  <p:sldIdLst>
    <p:sldId id="256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9144000" cy="6858000" type="screen4x3"/>
  <p:notesSz cx="6858000" cy="9144000"/>
  <p:embeddedFontLst>
    <p:embeddedFont>
      <p:font typeface="Arial Unicode MS" pitchFamily="34" charset="-128"/>
      <p:regular r:id="rId16"/>
    </p:embeddedFont>
    <p:embeddedFont>
      <p:font typeface="Tw Cen MT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VSdECVBQ6TqOHBDt3Sv5g==" hashData="AgxbR5C0wx13l0yDEoSAGMgBEY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  <a:srgbClr val="FF66FF"/>
    <a:srgbClr val="0000FF"/>
    <a:srgbClr val="00FF00"/>
    <a:srgbClr val="CC9900"/>
    <a:srgbClr val="0066FF"/>
    <a:srgbClr val="99CCFF"/>
    <a:srgbClr val="99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6" autoAdjust="0"/>
    <p:restoredTop sz="94624" autoAdjust="0"/>
  </p:normalViewPr>
  <p:slideViewPr>
    <p:cSldViewPr>
      <p:cViewPr varScale="1">
        <p:scale>
          <a:sx n="89" d="100"/>
          <a:sy n="89" d="100"/>
        </p:scale>
        <p:origin x="-1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9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8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6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720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mtClean="0"/>
              <a:t>Thur 6th Sept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s-ES" smtClean="0">
                <a:solidFill>
                  <a:schemeClr val="tx2"/>
                </a:solidFill>
              </a:rPr>
              <a:t>NMT EE 589 &amp; UNM ME 482/582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NMT EE 589 &amp; UNM ME 482/582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www.robotshop.com/content/images/learningcenter/robot-ar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025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 smtClean="0"/>
              <a:t>NMT EE 589 &amp; UNM ME 482/582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76200"/>
            <a:ext cx="5181600" cy="4572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76200"/>
            <a:ext cx="3383280" cy="4572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2. Spatial</a:t>
            </a:r>
            <a:r>
              <a:rPr lang="en-US" baseline="0" dirty="0" smtClean="0"/>
              <a:t>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44157" y="548958"/>
            <a:ext cx="10058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NMT EE 589 &amp; UNM ME 482/582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153400" cy="4495800"/>
          </a:xfrm>
        </p:spPr>
        <p:txBody>
          <a:bodyPr/>
          <a:lstStyle>
            <a:lvl1pPr>
              <a:defRPr sz="2400" b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 marL="640080" indent="-274320">
              <a:buFont typeface="Wingdings" pitchFamily="2" charset="2"/>
              <a:buChar char="Ø"/>
              <a:defRPr sz="2200">
                <a:latin typeface="Calibri" pitchFamily="34" charset="0"/>
                <a:cs typeface="Calibri" pitchFamily="34" charset="0"/>
              </a:defRPr>
            </a:lvl2pPr>
            <a:lvl3pPr marL="914400" indent="-228600">
              <a:buClrTx/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371600" indent="-228600">
              <a:buClrTx/>
              <a:buFont typeface="Calibri" pitchFamily="34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1828800" indent="-228600">
              <a:buFont typeface="Wingdings" pitchFamily="2" charset="2"/>
              <a:buChar char="§"/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NMT EE 589 &amp; UNM ME 482/582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NMT EE 589 &amp; UNM ME 482/582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NMT EE 589 &amp; UNM ME 482/582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NMT EE 589 &amp; UNM ME 482/582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NMT EE 589 &amp; UNM ME 482/582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7116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/>
          <a:lstStyle>
            <a:lvl1pPr algn="ct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7127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lvl1pPr algn="r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s-ES" dirty="0" smtClean="0"/>
              <a:t>NMT EE 589 &amp; UNM ME 482/582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13716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>
            <a:normAutofit/>
          </a:bodyPr>
          <a:lstStyle>
            <a:lvl1pPr algn="ctr">
              <a:defRPr sz="14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8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400" y="685800"/>
            <a:ext cx="8077200" cy="0"/>
          </a:xfrm>
          <a:prstGeom prst="line">
            <a:avLst/>
          </a:prstGeom>
          <a:ln w="50800" cap="sq" cmpd="tri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28600" y="6477000"/>
            <a:ext cx="20574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2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© 2011, Dr. Stephen Bruder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" y="62299"/>
            <a:ext cx="3200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00FF"/>
        </a:buClr>
        <a:buSzPct val="60000"/>
        <a:buFont typeface="Wingdings" pitchFamily="2" charset="2"/>
        <a:buChar char="q"/>
        <a:defRPr sz="2800" b="1" kern="1200">
          <a:solidFill>
            <a:srgbClr val="0066FF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Times New Roman" pitchFamily="18" charset="0"/>
        <a:buChar char="○"/>
        <a:defRPr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 pitchFamily="2" charset="2"/>
        <a:buChar char="Ø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400"/>
        </a:spcBef>
        <a:buClrTx/>
        <a:buSzPct val="6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hyperlink" Target="matlab_files/section2/homo_example1.m" TargetMode="External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5.wmf"/><Relationship Id="rId7" Type="http://schemas.openxmlformats.org/officeDocument/2006/relationships/image" Target="../media/image32.png"/><Relationship Id="rId12" Type="http://schemas.openxmlformats.org/officeDocument/2006/relationships/hyperlink" Target="matlab_files/section2" TargetMode="External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9.wmf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7" Type="http://schemas.openxmlformats.org/officeDocument/2006/relationships/hyperlink" Target="matlab_files/section2/homo_example1.m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matlab_files/section2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image" Target="../media/image55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1.wmf"/><Relationship Id="rId10" Type="http://schemas.openxmlformats.org/officeDocument/2006/relationships/image" Target="../media/image54.emf"/><Relationship Id="rId19" Type="http://schemas.openxmlformats.org/officeDocument/2006/relationships/image" Target="../media/image52.wmf"/><Relationship Id="rId4" Type="http://schemas.openxmlformats.org/officeDocument/2006/relationships/image" Target="../media/image47.png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3.emf"/><Relationship Id="rId18" Type="http://schemas.openxmlformats.org/officeDocument/2006/relationships/image" Target="../media/image60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hyperlink" Target="matlab_files/section2/" TargetMode="Externa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image" Target="../media/image61.e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59.wmf"/><Relationship Id="rId10" Type="http://schemas.openxmlformats.org/officeDocument/2006/relationships/image" Target="../media/image58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5" Type="http://schemas.openxmlformats.org/officeDocument/2006/relationships/image" Target="../media/image32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9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2.png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7.wmf"/><Relationship Id="rId4" Type="http://schemas.openxmlformats.org/officeDocument/2006/relationships/image" Target="../media/image34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4495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NMT EE 589 &amp; UNM ME 482/582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Robot Engineering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Dr. Stephen Bruder</a:t>
            </a:r>
            <a:br>
              <a:rPr lang="en-US" dirty="0" smtClean="0"/>
            </a:br>
            <a:r>
              <a:rPr lang="en-US" dirty="0"/>
              <a:t>NMT EE 589 &amp; UNM ME 482/582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29570"/>
              </p:ext>
            </p:extLst>
          </p:nvPr>
        </p:nvGraphicFramePr>
        <p:xfrm>
          <a:off x="152400" y="5486400"/>
          <a:ext cx="254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4" name="Equation" r:id="rId4" imgW="2539800" imgH="533160" progId="Equation.DSMT4">
                  <p:embed/>
                </p:oleObj>
              </mc:Choice>
              <mc:Fallback>
                <p:oleObj name="Equation" r:id="rId4" imgW="2539800" imgH="533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86400"/>
                        <a:ext cx="2540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2.4.1 Compounding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599"/>
                <a:ext cx="3581400" cy="5362575"/>
              </a:xfrm>
            </p:spPr>
            <p:txBody>
              <a:bodyPr/>
              <a:lstStyle/>
              <a:p>
                <a:r>
                  <a:rPr lang="en-US" dirty="0" smtClean="0"/>
                  <a:t>Example 1:</a:t>
                </a:r>
              </a:p>
              <a:p>
                <a:pPr marL="365760" lvl="1" indent="0">
                  <a:buSzPct val="100000"/>
                  <a:buNone/>
                </a:pP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880110" lvl="1" indent="-514350">
                  <a:buSzPct val="100000"/>
                  <a:buFont typeface="+mj-lt"/>
                  <a:buAutoNum type="alphaLcPeriod" startAt="3"/>
                </a:pPr>
                <a:r>
                  <a:rPr lang="en-US" sz="2000" dirty="0" smtClean="0"/>
                  <a:t>What </a:t>
                </a:r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599"/>
                <a:ext cx="3581400" cy="5362575"/>
              </a:xfrm>
              <a:blipFill rotWithShape="1">
                <a:blip r:embed="rId6"/>
                <a:stretch>
                  <a:fillRect l="-852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1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r="27488"/>
          <a:stretch/>
        </p:blipFill>
        <p:spPr bwMode="auto">
          <a:xfrm>
            <a:off x="3662855" y="838200"/>
            <a:ext cx="5344581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34200" y="2668276"/>
            <a:ext cx="436452" cy="990600"/>
            <a:chOff x="6934200" y="2668276"/>
            <a:chExt cx="436452" cy="990600"/>
          </a:xfrm>
        </p:grpSpPr>
        <p:sp>
          <p:nvSpPr>
            <p:cNvPr id="7" name="Right Brace 6"/>
            <p:cNvSpPr/>
            <p:nvPr/>
          </p:nvSpPr>
          <p:spPr>
            <a:xfrm>
              <a:off x="6934200" y="2668276"/>
              <a:ext cx="228600" cy="990600"/>
            </a:xfrm>
            <a:prstGeom prst="rightBrac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0480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2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0237" y="4071566"/>
            <a:ext cx="1876214" cy="459201"/>
            <a:chOff x="5130237" y="4071566"/>
            <a:chExt cx="1876214" cy="459201"/>
          </a:xfrm>
        </p:grpSpPr>
        <p:sp>
          <p:nvSpPr>
            <p:cNvPr id="17" name="Right Brace 16"/>
            <p:cNvSpPr/>
            <p:nvPr/>
          </p:nvSpPr>
          <p:spPr>
            <a:xfrm rot="4102130">
              <a:off x="5954044" y="3247759"/>
              <a:ext cx="228600" cy="1876214"/>
            </a:xfrm>
            <a:prstGeom prst="rightBrac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4298755">
              <a:off x="6067991" y="423485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FF"/>
                  </a:solidFill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82230" y="357842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50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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9080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3</a:t>
            </a:r>
            <a:r>
              <a:rPr lang="en-US" sz="1400" dirty="0" smtClean="0">
                <a:solidFill>
                  <a:srgbClr val="FF00FF"/>
                </a:solidFill>
              </a:rPr>
              <a:t>0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</a:t>
            </a:r>
            <a:endParaRPr lang="en-US" sz="1400" dirty="0">
              <a:solidFill>
                <a:srgbClr val="FF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10635"/>
              </p:ext>
            </p:extLst>
          </p:nvPr>
        </p:nvGraphicFramePr>
        <p:xfrm>
          <a:off x="152400" y="1549166"/>
          <a:ext cx="13652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5" name="Equation" r:id="rId8" imgW="1091880" imgH="914400" progId="Equation.DSMT4">
                  <p:embed/>
                </p:oleObj>
              </mc:Choice>
              <mc:Fallback>
                <p:oleObj name="Equation" r:id="rId8" imgW="10918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1549166"/>
                        <a:ext cx="1365250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692504"/>
              </p:ext>
            </p:extLst>
          </p:nvPr>
        </p:nvGraphicFramePr>
        <p:xfrm>
          <a:off x="152400" y="5257800"/>
          <a:ext cx="568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6" name="Equation" r:id="rId10" imgW="5689440" imgH="965160" progId="Equation.DSMT4">
                  <p:embed/>
                </p:oleObj>
              </mc:Choice>
              <mc:Fallback>
                <p:oleObj name="Equation" r:id="rId10" imgW="56894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57800"/>
                        <a:ext cx="5689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879600" y="5257800"/>
            <a:ext cx="0" cy="990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>
            <a:off x="1990368" y="5035518"/>
            <a:ext cx="0" cy="19202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32400" y="5257800"/>
            <a:ext cx="0" cy="990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9058" y="4706184"/>
            <a:ext cx="0" cy="25603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12" action="ppaction://hlinkfile"/>
          </p:cNvPr>
          <p:cNvSpPr txBox="1"/>
          <p:nvPr/>
        </p:nvSpPr>
        <p:spPr>
          <a:xfrm>
            <a:off x="6458825" y="6053960"/>
            <a:ext cx="19154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13" action="ppaction://hlinkfile"/>
              </a:rPr>
              <a:t>homo_example1.m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63605" y="2861221"/>
            <a:ext cx="166576" cy="112068"/>
            <a:chOff x="7063605" y="2861221"/>
            <a:chExt cx="166576" cy="11206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7063605" y="2861221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088155" y="2898577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256987" y="3522389"/>
            <a:ext cx="166576" cy="112068"/>
            <a:chOff x="7063605" y="2861221"/>
            <a:chExt cx="166576" cy="1120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063605" y="2861221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088155" y="2898577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48940"/>
              </p:ext>
            </p:extLst>
          </p:nvPr>
        </p:nvGraphicFramePr>
        <p:xfrm>
          <a:off x="1828800" y="1566104"/>
          <a:ext cx="14287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7" name="Equation" r:id="rId14" imgW="1143000" imgH="914400" progId="Equation.DSMT4">
                  <p:embed/>
                </p:oleObj>
              </mc:Choice>
              <mc:Fallback>
                <p:oleObj name="Equation" r:id="rId14" imgW="1143000" imgH="914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66104"/>
                        <a:ext cx="14287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400" y="4812268"/>
            <a:ext cx="13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Alternatively,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105401" y="3326041"/>
            <a:ext cx="1793488" cy="33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00985"/>
              </p:ext>
            </p:extLst>
          </p:nvPr>
        </p:nvGraphicFramePr>
        <p:xfrm>
          <a:off x="5328000" y="3089377"/>
          <a:ext cx="35532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8" name="Equation" r:id="rId16" imgW="355320" imgH="266400" progId="Equation.DSMT4">
                  <p:embed/>
                </p:oleObj>
              </mc:Choice>
              <mc:Fallback>
                <p:oleObj name="Equation" r:id="rId16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00" y="3089377"/>
                        <a:ext cx="355320" cy="26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10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22682"/>
              </p:ext>
            </p:extLst>
          </p:nvPr>
        </p:nvGraphicFramePr>
        <p:xfrm>
          <a:off x="153948" y="3533775"/>
          <a:ext cx="876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9" name="Equation" r:id="rId18" imgW="583920" imgH="266400" progId="Equation.DSMT4">
                  <p:embed/>
                </p:oleObj>
              </mc:Choice>
              <mc:Fallback>
                <p:oleObj name="Equation" r:id="rId18" imgW="583920" imgH="26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48" y="3533775"/>
                        <a:ext cx="8763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79738"/>
              </p:ext>
            </p:extLst>
          </p:nvPr>
        </p:nvGraphicFramePr>
        <p:xfrm>
          <a:off x="180897" y="3201888"/>
          <a:ext cx="30480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0" name="Equation" r:id="rId20" imgW="2031840" imgH="711000" progId="Equation.DSMT4">
                  <p:embed/>
                </p:oleObj>
              </mc:Choice>
              <mc:Fallback>
                <p:oleObj name="Equation" r:id="rId20" imgW="203184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97" y="3201888"/>
                        <a:ext cx="3048001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903744"/>
              </p:ext>
            </p:extLst>
          </p:nvPr>
        </p:nvGraphicFramePr>
        <p:xfrm>
          <a:off x="847430" y="4374163"/>
          <a:ext cx="666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1" name="Equation" r:id="rId22" imgW="444240" imgH="241200" progId="Equation.DSMT4">
                  <p:embed/>
                </p:oleObj>
              </mc:Choice>
              <mc:Fallback>
                <p:oleObj name="Equation" r:id="rId22" imgW="44424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30" y="4374163"/>
                        <a:ext cx="6667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68800"/>
              </p:ext>
            </p:extLst>
          </p:nvPr>
        </p:nvGraphicFramePr>
        <p:xfrm>
          <a:off x="838200" y="4381500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2" name="Equation" r:id="rId24" imgW="1168200" imgH="253800" progId="Equation.DSMT4">
                  <p:embed/>
                </p:oleObj>
              </mc:Choice>
              <mc:Fallback>
                <p:oleObj name="Equation" r:id="rId24" imgW="11682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81500"/>
                        <a:ext cx="17526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4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prstClr val="black"/>
                </a:solidFill>
              </a:rPr>
              <a:t>2.4.1 Compounding Transformations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3962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Example 2: Similar to 2.2 from Craig (page 29)</a:t>
                </a:r>
              </a:p>
              <a:p>
                <a:pPr lvl="1"/>
                <a:r>
                  <a:rPr lang="en-US" dirty="0" smtClean="0"/>
                  <a:t>Frame {B} is rotated </a:t>
                </a:r>
                <a:r>
                  <a:rPr lang="en-US" dirty="0"/>
                  <a:t>30</a:t>
                </a:r>
                <a:r>
                  <a:rPr lang="en-US" dirty="0">
                    <a:sym typeface="Symbol"/>
                  </a:rPr>
                  <a:t> </a:t>
                </a:r>
                <a:r>
                  <a:rPr lang="en-US" dirty="0" smtClean="0"/>
                  <a:t>about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A</a:t>
                </a:r>
                <a:r>
                  <a:rPr lang="en-US" dirty="0" smtClean="0">
                    <a:sym typeface="Symbol"/>
                  </a:rPr>
                  <a:t>, translated 4 units along </a:t>
                </a:r>
                <a:r>
                  <a:rPr lang="en-US" dirty="0" err="1" smtClean="0">
                    <a:sym typeface="Symbol"/>
                  </a:rPr>
                  <a:t>x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>
                    <a:sym typeface="Symbol"/>
                  </a:rPr>
                  <a:t>, </a:t>
                </a:r>
                <a:r>
                  <a:rPr lang="en-US" dirty="0" smtClean="0">
                    <a:sym typeface="Symbol"/>
                  </a:rPr>
                  <a:t>3units </a:t>
                </a:r>
                <a:r>
                  <a:rPr lang="en-US" dirty="0">
                    <a:sym typeface="Symbol"/>
                  </a:rPr>
                  <a:t>along </a:t>
                </a:r>
                <a:r>
                  <a:rPr lang="en-US" dirty="0" err="1" smtClean="0">
                    <a:sym typeface="Symbol"/>
                  </a:rPr>
                  <a:t>y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, </a:t>
                </a:r>
                <a:r>
                  <a:rPr lang="en-US" dirty="0" smtClean="0">
                    <a:sym typeface="Symbol"/>
                  </a:rPr>
                  <a:t>and 2 units </a:t>
                </a:r>
                <a:r>
                  <a:rPr lang="en-US" dirty="0">
                    <a:sym typeface="Symbol"/>
                  </a:rPr>
                  <a:t>along </a:t>
                </a:r>
                <a:r>
                  <a:rPr lang="en-US" dirty="0" err="1" smtClean="0">
                    <a:sym typeface="Symbol"/>
                  </a:rPr>
                  <a:t>z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Hence: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sPre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3962400"/>
              </a:xfrm>
              <a:blipFill rotWithShape="1">
                <a:blip r:embed="rId4"/>
                <a:stretch>
                  <a:fillRect l="-281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19840"/>
              </p:ext>
            </p:extLst>
          </p:nvPr>
        </p:nvGraphicFramePr>
        <p:xfrm>
          <a:off x="1295400" y="2933700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2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33700"/>
                        <a:ext cx="1104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53204"/>
              </p:ext>
            </p:extLst>
          </p:nvPr>
        </p:nvGraphicFramePr>
        <p:xfrm>
          <a:off x="2667000" y="2590800"/>
          <a:ext cx="1104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3" name="Equation" r:id="rId7" imgW="736560" imgH="711000" progId="Equation.DSMT4">
                  <p:embed/>
                </p:oleObj>
              </mc:Choice>
              <mc:Fallback>
                <p:oleObj name="Equation" r:id="rId7" imgW="73656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104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6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r="15584"/>
          <a:stretch/>
        </p:blipFill>
        <p:spPr bwMode="auto">
          <a:xfrm>
            <a:off x="4911437" y="2209800"/>
            <a:ext cx="3782291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r="15714"/>
          <a:stretch/>
        </p:blipFill>
        <p:spPr bwMode="auto">
          <a:xfrm>
            <a:off x="4911436" y="2209800"/>
            <a:ext cx="3782292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r="14545"/>
          <a:stretch/>
        </p:blipFill>
        <p:spPr bwMode="auto">
          <a:xfrm>
            <a:off x="4876800" y="2209800"/>
            <a:ext cx="3851564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68621"/>
              </p:ext>
            </p:extLst>
          </p:nvPr>
        </p:nvGraphicFramePr>
        <p:xfrm>
          <a:off x="228600" y="5029200"/>
          <a:ext cx="2781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4" name="Equation" r:id="rId12" imgW="2781000" imgH="965160" progId="Equation.DSMT4">
                  <p:embed/>
                </p:oleObj>
              </mc:Choice>
              <mc:Fallback>
                <p:oleObj name="Equation" r:id="rId12" imgW="2781000" imgH="965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27813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68092"/>
              </p:ext>
            </p:extLst>
          </p:nvPr>
        </p:nvGraphicFramePr>
        <p:xfrm>
          <a:off x="3352800" y="5029200"/>
          <a:ext cx="26098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5" name="Equation" r:id="rId14" imgW="1739880" imgH="914400" progId="Equation.DSMT4">
                  <p:embed/>
                </p:oleObj>
              </mc:Choice>
              <mc:Fallback>
                <p:oleObj name="Equation" r:id="rId14" imgW="1739880" imgH="914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260985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hlinkClick r:id="rId16" action="ppaction://hlinkfile"/>
          </p:cNvPr>
          <p:cNvSpPr txBox="1"/>
          <p:nvPr/>
        </p:nvSpPr>
        <p:spPr>
          <a:xfrm>
            <a:off x="6784445" y="5869294"/>
            <a:ext cx="19154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hlinkClick r:id="rId17" action="ppaction://hlinkfile"/>
              </a:rPr>
              <a:t>homo_example2.m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84924"/>
              </p:ext>
            </p:extLst>
          </p:nvPr>
        </p:nvGraphicFramePr>
        <p:xfrm>
          <a:off x="7239000" y="4247934"/>
          <a:ext cx="35532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6" name="Equation" r:id="rId18" imgW="355320" imgH="266400" progId="Equation.DSMT4">
                  <p:embed/>
                </p:oleObj>
              </mc:Choice>
              <mc:Fallback>
                <p:oleObj name="Equation" r:id="rId18" imgW="35532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247934"/>
                        <a:ext cx="355320" cy="26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11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prstClr val="black"/>
                </a:solidFill>
              </a:rPr>
              <a:t>2.4.1 Compounding Transformations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25146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Example 3: Similar to 2.4 from Craig (page 33)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900" dirty="0" smtClean="0"/>
                  <a:t>A vector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9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1900" b="0" i="1" smtClean="0">
                            <a:latin typeface="Cambria Math"/>
                          </a:rPr>
                          <m:t>𝐴</m:t>
                        </m:r>
                      </m:sup>
                      <m:e>
                        <m:sSubSup>
                          <m:sSubSupPr>
                            <m:ctrlPr>
                              <a:rPr lang="en-US" sz="19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sPre>
                    <m:r>
                      <a:rPr lang="en-US" sz="190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9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9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900" dirty="0" smtClean="0"/>
                  <a:t> describing a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900" dirty="0" smtClean="0"/>
                  <a:t> is rotated </a:t>
                </a:r>
                <a:r>
                  <a:rPr lang="en-US" sz="1900" dirty="0"/>
                  <a:t>30</a:t>
                </a:r>
                <a:r>
                  <a:rPr lang="en-US" sz="1900" dirty="0">
                    <a:sym typeface="Symbol"/>
                  </a:rPr>
                  <a:t> </a:t>
                </a:r>
                <a:r>
                  <a:rPr lang="en-US" sz="1900" dirty="0" smtClean="0"/>
                  <a:t>about </a:t>
                </a:r>
                <a:r>
                  <a:rPr lang="en-US" sz="1900" dirty="0" err="1" smtClean="0"/>
                  <a:t>z</a:t>
                </a:r>
                <a:r>
                  <a:rPr lang="en-US" sz="1900" baseline="-25000" dirty="0" err="1" smtClean="0"/>
                  <a:t>A</a:t>
                </a:r>
                <a:r>
                  <a:rPr lang="en-US" sz="1900" dirty="0" smtClean="0">
                    <a:sym typeface="Symbol"/>
                  </a:rPr>
                  <a:t>, translated 4 units along </a:t>
                </a:r>
                <a:r>
                  <a:rPr lang="en-US" sz="1900" dirty="0" err="1" smtClean="0">
                    <a:sym typeface="Symbol"/>
                  </a:rPr>
                  <a:t>x</a:t>
                </a:r>
                <a:r>
                  <a:rPr lang="en-US" sz="1900" baseline="-25000" dirty="0" err="1" smtClean="0"/>
                  <a:t>A</a:t>
                </a:r>
                <a:r>
                  <a:rPr lang="en-US" sz="1900" baseline="-25000" dirty="0" smtClean="0"/>
                  <a:t> </a:t>
                </a:r>
                <a:r>
                  <a:rPr lang="en-US" sz="1900" dirty="0">
                    <a:sym typeface="Symbol"/>
                  </a:rPr>
                  <a:t>, </a:t>
                </a:r>
                <a:r>
                  <a:rPr lang="en-US" sz="1900" dirty="0" smtClean="0">
                    <a:sym typeface="Symbol"/>
                  </a:rPr>
                  <a:t>3 units </a:t>
                </a:r>
                <a:r>
                  <a:rPr lang="en-US" sz="1900" dirty="0">
                    <a:sym typeface="Symbol"/>
                  </a:rPr>
                  <a:t>along </a:t>
                </a:r>
                <a:r>
                  <a:rPr lang="en-US" sz="1900" dirty="0" err="1" smtClean="0">
                    <a:sym typeface="Symbol"/>
                  </a:rPr>
                  <a:t>y</a:t>
                </a:r>
                <a:r>
                  <a:rPr lang="en-US" sz="1900" baseline="-25000" dirty="0" err="1" smtClean="0"/>
                  <a:t>A</a:t>
                </a:r>
                <a:r>
                  <a:rPr lang="en-US" sz="1900" dirty="0" smtClean="0"/>
                  <a:t>, </a:t>
                </a:r>
                <a:r>
                  <a:rPr lang="en-US" sz="1900" dirty="0" smtClean="0">
                    <a:sym typeface="Symbol"/>
                  </a:rPr>
                  <a:t>and 2 </a:t>
                </a:r>
                <a:br>
                  <a:rPr lang="en-US" sz="1900" dirty="0" smtClean="0">
                    <a:sym typeface="Symbol"/>
                  </a:rPr>
                </a:br>
                <a:r>
                  <a:rPr lang="en-US" sz="1900" dirty="0" smtClean="0">
                    <a:sym typeface="Symbol"/>
                  </a:rPr>
                  <a:t>units along </a:t>
                </a:r>
                <a:r>
                  <a:rPr lang="en-US" sz="1900" dirty="0" err="1" smtClean="0">
                    <a:sym typeface="Symbol"/>
                  </a:rPr>
                  <a:t>z</a:t>
                </a:r>
                <a:r>
                  <a:rPr lang="en-US" sz="1900" baseline="-25000" dirty="0" err="1" smtClean="0"/>
                  <a:t>A</a:t>
                </a:r>
                <a:r>
                  <a:rPr lang="en-US" sz="1900" dirty="0" smtClean="0"/>
                  <a:t> to define a new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sz="1900" dirty="0" smtClean="0"/>
                  <a:t>.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900" dirty="0" smtClean="0"/>
                  <a:t>What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9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1900" i="1">
                            <a:latin typeface="Cambria Math"/>
                          </a:rPr>
                          <m:t>𝐴</m:t>
                        </m:r>
                      </m:sup>
                      <m:e>
                        <m:sSubSup>
                          <m:sSubSup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</m:sPre>
                  </m:oMath>
                </a14:m>
                <a:r>
                  <a:rPr lang="en-US" sz="1900" dirty="0" smtClean="0"/>
                  <a:t>?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36576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2514600"/>
              </a:xfrm>
              <a:blipFill rotWithShape="1">
                <a:blip r:embed="rId4"/>
                <a:stretch>
                  <a:fillRect l="-281" t="-1942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36137"/>
              </p:ext>
            </p:extLst>
          </p:nvPr>
        </p:nvGraphicFramePr>
        <p:xfrm>
          <a:off x="2133600" y="3810000"/>
          <a:ext cx="990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" name="Equation" r:id="rId5" imgW="660240" imgH="241200" progId="Equation.DSMT4">
                  <p:embed/>
                </p:oleObj>
              </mc:Choice>
              <mc:Fallback>
                <p:oleObj name="Equation" r:id="rId5" imgW="66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990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5113"/>
              </p:ext>
            </p:extLst>
          </p:nvPr>
        </p:nvGraphicFramePr>
        <p:xfrm>
          <a:off x="62865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0" name="Equation" r:id="rId7" imgW="507960" imgH="711000" progId="Equation.DSMT4">
                  <p:embed/>
                </p:oleObj>
              </mc:Choice>
              <mc:Fallback>
                <p:oleObj name="Equation" r:id="rId7" imgW="5079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47660"/>
              </p:ext>
            </p:extLst>
          </p:nvPr>
        </p:nvGraphicFramePr>
        <p:xfrm>
          <a:off x="260350" y="5029200"/>
          <a:ext cx="271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1" name="Equation" r:id="rId9" imgW="2717640" imgH="965160" progId="Equation.DSMT4">
                  <p:embed/>
                </p:oleObj>
              </mc:Choice>
              <mc:Fallback>
                <p:oleObj name="Equation" r:id="rId9" imgW="27176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5029200"/>
                        <a:ext cx="2717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6" name="Picture 2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r="14430"/>
          <a:stretch/>
        </p:blipFill>
        <p:spPr bwMode="auto">
          <a:xfrm>
            <a:off x="4915667" y="2247393"/>
            <a:ext cx="3950568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6" name="Picture 3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r="13089"/>
          <a:stretch/>
        </p:blipFill>
        <p:spPr bwMode="auto">
          <a:xfrm>
            <a:off x="4876800" y="2247393"/>
            <a:ext cx="4028303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7" name="Picture 3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r="13089"/>
          <a:stretch/>
        </p:blipFill>
        <p:spPr bwMode="auto">
          <a:xfrm>
            <a:off x="4876800" y="2247393"/>
            <a:ext cx="4028303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050826"/>
              </p:ext>
            </p:extLst>
          </p:nvPr>
        </p:nvGraphicFramePr>
        <p:xfrm>
          <a:off x="7708900" y="426720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4267200"/>
                        <a:ext cx="1397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58825" y="6053960"/>
            <a:ext cx="19154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hlinkClick r:id="rId16" action="ppaction://hlinkfile"/>
              </a:rPr>
              <a:t>homo_example3.m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51018"/>
              </p:ext>
            </p:extLst>
          </p:nvPr>
        </p:nvGraphicFramePr>
        <p:xfrm>
          <a:off x="3371850" y="4876800"/>
          <a:ext cx="2133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3" name="Equation" r:id="rId17" imgW="1422360" imgH="914400" progId="Equation.DSMT4">
                  <p:embed/>
                </p:oleObj>
              </mc:Choice>
              <mc:Fallback>
                <p:oleObj name="Equation" r:id="rId17" imgW="1422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4876800"/>
                        <a:ext cx="2133600" cy="1371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12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2.4 Position and Orientation Transformations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Changes in both position and orientation together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Consider the situation in which we are interested in describing a point ‘</a:t>
                </a:r>
                <a:r>
                  <a:rPr lang="en-US" sz="2000" i="1" dirty="0"/>
                  <a:t>p</a:t>
                </a:r>
                <a:r>
                  <a:rPr lang="en-US" sz="2000" dirty="0"/>
                  <a:t>’ in coordinate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frame {0}</a:t>
                </a:r>
                <a:r>
                  <a:rPr lang="en-US" sz="2000" dirty="0"/>
                  <a:t> (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), given its description as seen from coordinate </a:t>
                </a:r>
                <a:r>
                  <a:rPr lang="en-US" sz="2000" dirty="0">
                    <a:solidFill>
                      <a:srgbClr val="0000FF"/>
                    </a:solidFill>
                  </a:rPr>
                  <a:t>frame {1}</a:t>
                </a:r>
                <a:r>
                  <a:rPr lang="en-US" sz="2000" dirty="0"/>
                  <a:t> (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).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486876" cy="344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Position and Orientation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First transform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 into {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}, a coordinate frame parallel to {0}, but centered at {1} by</a:t>
                </a:r>
                <a:r>
                  <a:rPr lang="en-US" sz="2000" dirty="0" smtClean="0"/>
                  <a:t>,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(2.36)</a:t>
                </a:r>
              </a:p>
              <a:p>
                <a:r>
                  <a:rPr lang="en-US" sz="2000" dirty="0"/>
                  <a:t>The “affine” relationship described in equation </a:t>
                </a:r>
                <a:r>
                  <a:rPr lang="en-US" sz="2000" dirty="0" smtClean="0"/>
                  <a:t>(2.36) above </a:t>
                </a:r>
                <a:r>
                  <a:rPr lang="en-US" sz="2000" dirty="0"/>
                  <a:t>can be described in matrix form by the so-called “homogeneous transformation” as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(2.37)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FF00FF"/>
                    </a:solidFill>
                  </a:rPr>
                  <a:t>Remark: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Note </a:t>
                </a:r>
                <a:r>
                  <a:rPr lang="en-US" sz="2000" dirty="0"/>
                  <a:t>that from </a:t>
                </a:r>
                <a:r>
                  <a:rPr lang="en-US" sz="2000" dirty="0" smtClean="0"/>
                  <a:t>equation (2.36) </a:t>
                </a: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</m:sPre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sSub>
                          <m:sSubPr>
                            <m:ctrlPr>
                              <a:rPr lang="en-US" sz="2000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aseline="-25000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sz="2000" i="1" baseline="-25000">
                                <a:latin typeface="Cambria Math"/>
                              </a:rPr>
                              <m:t>𝑜𝑟𝑔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; to transform a point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 </a:t>
                </a:r>
                <a:r>
                  <a:rPr lang="en-US" sz="2000" u="sng" dirty="0"/>
                  <a:t>first</a:t>
                </a:r>
                <a:r>
                  <a:rPr lang="en-US" sz="2000" dirty="0"/>
                  <a:t> rotate, </a:t>
                </a:r>
                <a:r>
                  <a:rPr lang="en-US" sz="2000" u="sng" dirty="0"/>
                  <a:t>then</a:t>
                </a:r>
                <a:r>
                  <a:rPr lang="en-US" sz="2000" dirty="0"/>
                  <a:t> translate (order matters </a:t>
                </a:r>
                <a:r>
                  <a:rPr lang="en-US" sz="2000" dirty="0" smtClean="0"/>
                  <a:t>!!).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2000" dirty="0"/>
                  <a:t>Formally, we say that these operations (rotation and translation) are non-commutative</a:t>
                </a:r>
                <a:r>
                  <a:rPr lang="en-US" sz="2000" dirty="0" smtClean="0"/>
                  <a:t>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2000" dirty="0"/>
                  <a:t>Again, this homogeneous transformation matrix can be interpreted in three ways, analogous to the three interpretations given to rotation matrices.</a:t>
                </a:r>
                <a:endParaRPr lang="en-US" sz="2000" dirty="0" smtClean="0"/>
              </a:p>
              <a:p>
                <a:pPr lvl="1">
                  <a:buFont typeface="Courier New" pitchFamily="49" charset="0"/>
                  <a:buChar char="o"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334000"/>
              </a:xfrm>
              <a:blipFill rotWithShape="1">
                <a:blip r:embed="rId4"/>
                <a:stretch>
                  <a:fillRect t="-1143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86889"/>
              </p:ext>
            </p:extLst>
          </p:nvPr>
        </p:nvGraphicFramePr>
        <p:xfrm>
          <a:off x="1905000" y="1600200"/>
          <a:ext cx="17145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2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1600200"/>
                        <a:ext cx="17145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83599"/>
              </p:ext>
            </p:extLst>
          </p:nvPr>
        </p:nvGraphicFramePr>
        <p:xfrm>
          <a:off x="1905000" y="1981200"/>
          <a:ext cx="276210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3" name="Equation" r:id="rId7" imgW="1841400" imgH="279360" progId="Equation.DSMT4">
                  <p:embed/>
                </p:oleObj>
              </mc:Choice>
              <mc:Fallback>
                <p:oleObj name="Equation" r:id="rId7" imgW="1841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1981200"/>
                        <a:ext cx="276210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12571"/>
              </p:ext>
            </p:extLst>
          </p:nvPr>
        </p:nvGraphicFramePr>
        <p:xfrm>
          <a:off x="1981680" y="3124200"/>
          <a:ext cx="335232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4" name="Equation" r:id="rId9" imgW="2234880" imgH="533160" progId="Equation.DSMT4">
                  <p:embed/>
                </p:oleObj>
              </mc:Choice>
              <mc:Fallback>
                <p:oleObj name="Equation" r:id="rId9" imgW="22348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1680" y="3124200"/>
                        <a:ext cx="3352320" cy="79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Position and Orientation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Question</a:t>
            </a:r>
            <a:r>
              <a:rPr lang="en-US" sz="2400" dirty="0" smtClean="0">
                <a:solidFill>
                  <a:srgbClr val="FF00FF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Is there an “easy” way to invert a homogeneous transform</a:t>
            </a:r>
            <a:r>
              <a:rPr lang="en-US" sz="2000" dirty="0" smtClean="0"/>
              <a:t>?</a:t>
            </a:r>
          </a:p>
          <a:p>
            <a:r>
              <a:rPr lang="en-US" sz="2400" dirty="0">
                <a:solidFill>
                  <a:srgbClr val="FF00FF"/>
                </a:solidFill>
              </a:rPr>
              <a:t>Answer</a:t>
            </a:r>
            <a:r>
              <a:rPr lang="en-US" sz="2400" dirty="0" smtClean="0">
                <a:solidFill>
                  <a:srgbClr val="FF00FF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Consider the </a:t>
            </a:r>
            <a:r>
              <a:rPr lang="en-US" sz="2000" dirty="0" smtClean="0"/>
              <a:t>following (recall Eqn. 2.37):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endParaRPr lang="en-US" sz="2000" dirty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(2.38)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(2.39)</a:t>
            </a:r>
            <a:endParaRPr lang="en-US" sz="2000" dirty="0">
              <a:solidFill>
                <a:srgbClr val="FF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600113"/>
              </p:ext>
            </p:extLst>
          </p:nvPr>
        </p:nvGraphicFramePr>
        <p:xfrm>
          <a:off x="1752600" y="3429000"/>
          <a:ext cx="2762100" cy="95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1" name="Equation" r:id="rId4" imgW="1841400" imgH="634680" progId="Equation.DSMT4">
                  <p:embed/>
                </p:oleObj>
              </mc:Choice>
              <mc:Fallback>
                <p:oleObj name="Equation" r:id="rId4" imgW="1841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3429000"/>
                        <a:ext cx="2762100" cy="95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07341"/>
              </p:ext>
            </p:extLst>
          </p:nvPr>
        </p:nvGraphicFramePr>
        <p:xfrm>
          <a:off x="2743200" y="4495800"/>
          <a:ext cx="1885680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" name="Equation" r:id="rId6" imgW="1257120" imgH="304560" progId="Equation.DSMT4">
                  <p:embed/>
                </p:oleObj>
              </mc:Choice>
              <mc:Fallback>
                <p:oleObj name="Equation" r:id="rId6" imgW="1257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3200" y="4495800"/>
                        <a:ext cx="1885680" cy="45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63353"/>
              </p:ext>
            </p:extLst>
          </p:nvPr>
        </p:nvGraphicFramePr>
        <p:xfrm>
          <a:off x="1714500" y="5296260"/>
          <a:ext cx="445770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3" name="Equation" r:id="rId8" imgW="2971800" imgH="533160" progId="Equation.DSMT4">
                  <p:embed/>
                </p:oleObj>
              </mc:Choice>
              <mc:Fallback>
                <p:oleObj name="Equation" r:id="rId8" imgW="2971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4500" y="5296260"/>
                        <a:ext cx="4457700" cy="79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618474"/>
              </p:ext>
            </p:extLst>
          </p:nvPr>
        </p:nvGraphicFramePr>
        <p:xfrm>
          <a:off x="5257800" y="2057400"/>
          <a:ext cx="335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4" name="Equation" r:id="rId10" imgW="2234880" imgH="533160" progId="Equation.DSMT4">
                  <p:embed/>
                </p:oleObj>
              </mc:Choice>
              <mc:Fallback>
                <p:oleObj name="Equation" r:id="rId10" imgW="223488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3352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07650"/>
              </p:ext>
            </p:extLst>
          </p:nvPr>
        </p:nvGraphicFramePr>
        <p:xfrm>
          <a:off x="2211598" y="2895600"/>
          <a:ext cx="1885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5" name="Equation" r:id="rId12" imgW="1257120" imgH="279360" progId="Equation.DSMT4">
                  <p:embed/>
                </p:oleObj>
              </mc:Choice>
              <mc:Fallback>
                <p:oleObj name="Equation" r:id="rId12" imgW="12571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98" y="2895600"/>
                        <a:ext cx="1885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Position and Orientation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lvl="1">
                  <a:buFont typeface="Courier New" pitchFamily="49" charset="0"/>
                  <a:buChar char="o"/>
                </a:pPr>
                <a:r>
                  <a:rPr lang="en-US" sz="2000" dirty="0" smtClean="0"/>
                  <a:t>Therefore, given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/>
                  <a:t> (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</m:sPre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sSub>
                          <m:sSubPr>
                            <m:ctrlPr>
                              <a:rPr lang="en-US" sz="2000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aseline="-25000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sz="2000" i="1" baseline="-25000">
                                <a:latin typeface="Cambria Math"/>
                              </a:rPr>
                              <m:t>𝑜𝑟𝑔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) we can use equation </a:t>
                </a:r>
                <a:r>
                  <a:rPr lang="en-US" sz="2000" dirty="0" smtClean="0"/>
                  <a:t>(2.39) to </a:t>
                </a:r>
                <a:r>
                  <a:rPr lang="en-US" sz="2000" dirty="0"/>
                  <a:t>construct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 smtClean="0"/>
                  <a:t>. 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2000" dirty="0" smtClean="0"/>
                  <a:t>We </a:t>
                </a:r>
                <a:r>
                  <a:rPr lang="en-US" sz="2000" dirty="0"/>
                  <a:t>can also see from equation </a:t>
                </a:r>
                <a:r>
                  <a:rPr lang="en-US" sz="2000" dirty="0" smtClean="0"/>
                  <a:t>(2.38) that</a:t>
                </a:r>
                <a:br>
                  <a:rPr lang="en-US" sz="2000" dirty="0" smtClean="0"/>
                </a:br>
                <a:r>
                  <a:rPr lang="en-US" sz="2000" dirty="0" smtClean="0"/>
                  <a:t>								(2.40)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(2.41)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2000" dirty="0"/>
                  <a:t>Note that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  <m:r>
                      <a:rPr lang="en-US" sz="2000">
                        <a:latin typeface="Cambria Math"/>
                      </a:rPr>
                      <m:t>=</m:t>
                    </m:r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baseline="30000" dirty="0" smtClean="0"/>
                  <a:t>–1</a:t>
                </a:r>
                <a:r>
                  <a:rPr lang="en-US" sz="2000" dirty="0"/>
                  <a:t>, 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.,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(2.42)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2000" b="1" u="sng" dirty="0"/>
                  <a:t>NOTE</a:t>
                </a:r>
                <a:r>
                  <a:rPr lang="en-US" sz="2000" dirty="0"/>
                  <a:t>:  We can conclude that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|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r>
                      <a:rPr lang="en-US" sz="2000">
                        <a:latin typeface="Cambria Math"/>
                      </a:rPr>
                      <m:t>|≠0</m:t>
                    </m:r>
                  </m:oMath>
                </a14:m>
                <a:r>
                  <a:rPr lang="en-US" sz="2000" dirty="0"/>
                  <a:t>, hence, a homogeneous matrix is always invertible!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105400"/>
              </a:xfrm>
              <a:blipFill rotWithShape="1">
                <a:blip r:embed="rId4"/>
                <a:stretch>
                  <a:fillRect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56958"/>
              </p:ext>
            </p:extLst>
          </p:nvPr>
        </p:nvGraphicFramePr>
        <p:xfrm>
          <a:off x="2133600" y="2133600"/>
          <a:ext cx="165726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4" name="Equation" r:id="rId5" imgW="1104840" imgH="279360" progId="Equation.DSMT4">
                  <p:embed/>
                </p:oleObj>
              </mc:Choice>
              <mc:Fallback>
                <p:oleObj name="Equation" r:id="rId5" imgW="1104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2133600"/>
                        <a:ext cx="165726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18549"/>
              </p:ext>
            </p:extLst>
          </p:nvPr>
        </p:nvGraphicFramePr>
        <p:xfrm>
          <a:off x="2133600" y="2590800"/>
          <a:ext cx="335232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5" name="Equation" r:id="rId7" imgW="2234880" imgH="533160" progId="Equation.DSMT4">
                  <p:embed/>
                </p:oleObj>
              </mc:Choice>
              <mc:Fallback>
                <p:oleObj name="Equation" r:id="rId7" imgW="22348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2590800"/>
                        <a:ext cx="3352320" cy="79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65411"/>
              </p:ext>
            </p:extLst>
          </p:nvPr>
        </p:nvGraphicFramePr>
        <p:xfrm>
          <a:off x="952920" y="3810000"/>
          <a:ext cx="56764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6" name="Equation" r:id="rId9" imgW="3784320" imgH="914400" progId="Equation.DSMT4">
                  <p:embed/>
                </p:oleObj>
              </mc:Choice>
              <mc:Fallback>
                <p:oleObj name="Equation" r:id="rId9" imgW="37843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920" y="3810000"/>
                        <a:ext cx="567648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5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2.4.1 Compounding Transformations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Knowing the description of coordinate </a:t>
                </a:r>
                <a:r>
                  <a:rPr lang="en-US" sz="2000" dirty="0">
                    <a:solidFill>
                      <a:srgbClr val="00FF00"/>
                    </a:solidFill>
                  </a:rPr>
                  <a:t>frame {c}</a:t>
                </a:r>
                <a:r>
                  <a:rPr lang="en-US" sz="2000" dirty="0"/>
                  <a:t> in coordinate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frame {b}</a:t>
                </a:r>
                <a:r>
                  <a:rPr lang="en-US" sz="2000" dirty="0"/>
                  <a:t> and the location of the point ‘</a:t>
                </a:r>
                <a:r>
                  <a:rPr lang="en-US" sz="2000" i="1" dirty="0"/>
                  <a:t>p</a:t>
                </a:r>
                <a:r>
                  <a:rPr lang="en-US" sz="2000" dirty="0"/>
                  <a:t>’ in {c}, it is possible to transform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 by (neglecting the </a:t>
                </a:r>
                <a:r>
                  <a:rPr lang="en-US" sz="2000" dirty="0" smtClean="0"/>
                  <a:t>vectors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dirty="0"/>
                  <a:t> for notational clarity</a:t>
                </a:r>
                <a:r>
                  <a:rPr lang="en-US" sz="2000" dirty="0" smtClean="0"/>
                  <a:t>).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/>
                  <a:t>Similarly we can now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further </a:t>
                </a:r>
                <a:r>
                  <a:rPr lang="en-US" sz="2000" dirty="0"/>
                  <a:t>transform the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description </a:t>
                </a:r>
                <a:r>
                  <a:rPr lang="en-US" sz="2000" dirty="0"/>
                  <a:t>into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coordinate </a:t>
                </a:r>
                <a:r>
                  <a:rPr lang="en-US" sz="2000" dirty="0">
                    <a:solidFill>
                      <a:srgbClr val="0000FF"/>
                    </a:solidFill>
                  </a:rPr>
                  <a:t>frame {a}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using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69" y="2133600"/>
            <a:ext cx="5411431" cy="404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16873"/>
              </p:ext>
            </p:extLst>
          </p:nvPr>
        </p:nvGraphicFramePr>
        <p:xfrm>
          <a:off x="1371600" y="1952700"/>
          <a:ext cx="100926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0" name="Equation" r:id="rId6" imgW="672840" imgH="241200" progId="Equation.DSMT4">
                  <p:embed/>
                </p:oleObj>
              </mc:Choice>
              <mc:Fallback>
                <p:oleObj name="Equation" r:id="rId6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1952700"/>
                        <a:ext cx="100926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12661"/>
              </p:ext>
            </p:extLst>
          </p:nvPr>
        </p:nvGraphicFramePr>
        <p:xfrm>
          <a:off x="1295400" y="3962400"/>
          <a:ext cx="15044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1" name="Equation" r:id="rId8" imgW="1002960" imgH="787320" progId="Equation.DSMT4">
                  <p:embed/>
                </p:oleObj>
              </mc:Choice>
              <mc:Fallback>
                <p:oleObj name="Equation" r:id="rId8" imgW="10029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3962400"/>
                        <a:ext cx="1504440" cy="118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6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2.4.1 Compounding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Thus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(2.43)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u="sng" dirty="0" smtClean="0">
                <a:solidFill>
                  <a:srgbClr val="FF00FF"/>
                </a:solidFill>
              </a:rPr>
              <a:t>Remark</a:t>
            </a:r>
            <a:r>
              <a:rPr lang="en-US" sz="2000" dirty="0" smtClean="0">
                <a:solidFill>
                  <a:srgbClr val="FF00FF"/>
                </a:solidFill>
              </a:rPr>
              <a:t>:</a:t>
            </a:r>
            <a:r>
              <a:rPr lang="en-US" sz="2000" dirty="0" smtClean="0"/>
              <a:t> These homogeneous transformations are very useful in computer graphics for transforming image points.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597032"/>
              </p:ext>
            </p:extLst>
          </p:nvPr>
        </p:nvGraphicFramePr>
        <p:xfrm>
          <a:off x="1676400" y="2286000"/>
          <a:ext cx="285714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0" name="Equation" r:id="rId4" imgW="1904760" imgH="533160" progId="Equation.DSMT4">
                  <p:embed/>
                </p:oleObj>
              </mc:Choice>
              <mc:Fallback>
                <p:oleObj name="Equation" r:id="rId4" imgW="1904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286000"/>
                        <a:ext cx="2857140" cy="79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74213"/>
              </p:ext>
            </p:extLst>
          </p:nvPr>
        </p:nvGraphicFramePr>
        <p:xfrm>
          <a:off x="1676400" y="3276600"/>
          <a:ext cx="447660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1" name="Equation" r:id="rId6" imgW="2984400" imgH="279360" progId="Equation.DSMT4">
                  <p:embed/>
                </p:oleObj>
              </mc:Choice>
              <mc:Fallback>
                <p:oleObj name="Equation" r:id="rId6" imgW="298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3276600"/>
                        <a:ext cx="447660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99543"/>
              </p:ext>
            </p:extLst>
          </p:nvPr>
        </p:nvGraphicFramePr>
        <p:xfrm>
          <a:off x="2409825" y="4724400"/>
          <a:ext cx="2952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2" name="Equation" r:id="rId8" imgW="1968480" imgH="457200" progId="Equation.DSMT4">
                  <p:embed/>
                </p:oleObj>
              </mc:Choice>
              <mc:Fallback>
                <p:oleObj name="Equation" r:id="rId8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09825" y="4724400"/>
                        <a:ext cx="29527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037187"/>
              </p:ext>
            </p:extLst>
          </p:nvPr>
        </p:nvGraphicFramePr>
        <p:xfrm>
          <a:off x="1676400" y="1371600"/>
          <a:ext cx="299052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3" name="Equation" r:id="rId10" imgW="1993680" imgH="533160" progId="Equation.DSMT4">
                  <p:embed/>
                </p:oleObj>
              </mc:Choice>
              <mc:Fallback>
                <p:oleObj name="Equation" r:id="rId10" imgW="1993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400" y="1371600"/>
                        <a:ext cx="2990520" cy="79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7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2.4.1 Compounding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599"/>
                <a:ext cx="3581400" cy="5362575"/>
              </a:xfrm>
            </p:spPr>
            <p:txBody>
              <a:bodyPr/>
              <a:lstStyle/>
              <a:p>
                <a:r>
                  <a:rPr lang="en-US" dirty="0" smtClean="0"/>
                  <a:t>An Example:</a:t>
                </a:r>
              </a:p>
              <a:p>
                <a:pPr marL="880110" lvl="1" indent="-514350">
                  <a:buSzPct val="100000"/>
                  <a:buFont typeface="+mj-lt"/>
                  <a:buAutoNum type="alphaLcPeriod"/>
                </a:pPr>
                <a:r>
                  <a:rPr lang="en-US" sz="2000" dirty="0" smtClean="0"/>
                  <a:t>What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sup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 smtClean="0"/>
                  <a:t>?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599"/>
                <a:ext cx="3581400" cy="5362575"/>
              </a:xfrm>
              <a:blipFill rotWithShape="1">
                <a:blip r:embed="rId4"/>
                <a:stretch>
                  <a:fillRect l="-852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1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r="27488"/>
          <a:stretch/>
        </p:blipFill>
        <p:spPr bwMode="auto">
          <a:xfrm>
            <a:off x="3662855" y="838200"/>
            <a:ext cx="5344581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34200" y="2668276"/>
            <a:ext cx="436452" cy="990600"/>
            <a:chOff x="6934200" y="2668276"/>
            <a:chExt cx="436452" cy="990600"/>
          </a:xfrm>
        </p:grpSpPr>
        <p:sp>
          <p:nvSpPr>
            <p:cNvPr id="7" name="Right Brace 6"/>
            <p:cNvSpPr/>
            <p:nvPr/>
          </p:nvSpPr>
          <p:spPr>
            <a:xfrm>
              <a:off x="6934200" y="2668276"/>
              <a:ext cx="228600" cy="990600"/>
            </a:xfrm>
            <a:prstGeom prst="rightBrac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0480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2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0237" y="4071566"/>
            <a:ext cx="1876214" cy="459201"/>
            <a:chOff x="5130237" y="4071566"/>
            <a:chExt cx="1876214" cy="459201"/>
          </a:xfrm>
        </p:grpSpPr>
        <p:sp>
          <p:nvSpPr>
            <p:cNvPr id="17" name="Right Brace 16"/>
            <p:cNvSpPr/>
            <p:nvPr/>
          </p:nvSpPr>
          <p:spPr>
            <a:xfrm rot="4102130">
              <a:off x="5954044" y="3247759"/>
              <a:ext cx="228600" cy="1876214"/>
            </a:xfrm>
            <a:prstGeom prst="rightBrac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4298755">
              <a:off x="6067991" y="423485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FF"/>
                  </a:solidFill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82230" y="357842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50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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9080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3</a:t>
            </a:r>
            <a:r>
              <a:rPr lang="en-US" sz="1400" dirty="0" smtClean="0">
                <a:solidFill>
                  <a:srgbClr val="FF00FF"/>
                </a:solidFill>
              </a:rPr>
              <a:t>0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</a:t>
            </a:r>
            <a:endParaRPr lang="en-US" sz="1400" dirty="0">
              <a:solidFill>
                <a:srgbClr val="FF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63605" y="2861221"/>
            <a:ext cx="166576" cy="112068"/>
            <a:chOff x="7063605" y="2861221"/>
            <a:chExt cx="166576" cy="11206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7063605" y="2861221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088155" y="2898577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256987" y="3522389"/>
            <a:ext cx="166576" cy="112068"/>
            <a:chOff x="7063605" y="2861221"/>
            <a:chExt cx="166576" cy="1120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063605" y="2861221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088155" y="2898577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6895170" y="2668276"/>
            <a:ext cx="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159847"/>
              </p:ext>
            </p:extLst>
          </p:nvPr>
        </p:nvGraphicFramePr>
        <p:xfrm>
          <a:off x="6398941" y="2617123"/>
          <a:ext cx="35532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4" name="Equation" r:id="rId6" imgW="355320" imgH="266400" progId="Equation.DSMT4">
                  <p:embed/>
                </p:oleObj>
              </mc:Choice>
              <mc:Fallback>
                <p:oleObj name="Equation" r:id="rId6" imgW="355320" imgH="26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941" y="2617123"/>
                        <a:ext cx="355320" cy="26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36353"/>
              </p:ext>
            </p:extLst>
          </p:nvPr>
        </p:nvGraphicFramePr>
        <p:xfrm>
          <a:off x="762000" y="4419599"/>
          <a:ext cx="16378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5" name="Equation" r:id="rId8" imgW="1091880" imgH="914400" progId="Equation.DSMT4">
                  <p:embed/>
                </p:oleObj>
              </mc:Choice>
              <mc:Fallback>
                <p:oleObj name="Equation" r:id="rId8" imgW="1091880" imgH="914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599"/>
                        <a:ext cx="163782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8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56842"/>
              </p:ext>
            </p:extLst>
          </p:nvPr>
        </p:nvGraphicFramePr>
        <p:xfrm>
          <a:off x="1066800" y="2219325"/>
          <a:ext cx="666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6" name="Equation" r:id="rId10" imgW="444240" imgH="241200" progId="Equation.DSMT4">
                  <p:embed/>
                </p:oleObj>
              </mc:Choice>
              <mc:Fallback>
                <p:oleObj name="Equation" r:id="rId10" imgW="44424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19325"/>
                        <a:ext cx="6667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54538"/>
              </p:ext>
            </p:extLst>
          </p:nvPr>
        </p:nvGraphicFramePr>
        <p:xfrm>
          <a:off x="1066800" y="2209800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" name="Equation" r:id="rId12" imgW="736560" imgH="253800" progId="Equation.DSMT4">
                  <p:embed/>
                </p:oleObj>
              </mc:Choice>
              <mc:Fallback>
                <p:oleObj name="Equation" r:id="rId12" imgW="73656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11049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30452"/>
              </p:ext>
            </p:extLst>
          </p:nvPr>
        </p:nvGraphicFramePr>
        <p:xfrm>
          <a:off x="685800" y="3458851"/>
          <a:ext cx="876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8" name="Equation" r:id="rId14" imgW="583920" imgH="266400" progId="Equation.DSMT4">
                  <p:embed/>
                </p:oleObj>
              </mc:Choice>
              <mc:Fallback>
                <p:oleObj name="Equation" r:id="rId14" imgW="583920" imgH="26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58851"/>
                        <a:ext cx="8763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905591"/>
              </p:ext>
            </p:extLst>
          </p:nvPr>
        </p:nvGraphicFramePr>
        <p:xfrm>
          <a:off x="685800" y="3101207"/>
          <a:ext cx="110484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9" name="Equation" r:id="rId16" imgW="736560" imgH="711000" progId="Equation.DSMT4">
                  <p:embed/>
                </p:oleObj>
              </mc:Choice>
              <mc:Fallback>
                <p:oleObj name="Equation" r:id="rId16" imgW="7365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800" y="3101207"/>
                        <a:ext cx="1104840" cy="1066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6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2.4.1 Compounding Transformations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6th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smtClean="0"/>
              <a:t>NMT EE 589 &amp; UNM ME 482/582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599"/>
                <a:ext cx="3581400" cy="5362575"/>
              </a:xfrm>
            </p:spPr>
            <p:txBody>
              <a:bodyPr/>
              <a:lstStyle/>
              <a:p>
                <a:r>
                  <a:rPr lang="en-US" dirty="0" smtClean="0"/>
                  <a:t>An Example:</a:t>
                </a:r>
              </a:p>
              <a:p>
                <a:pPr marL="880110" lvl="1" indent="-514350">
                  <a:buSzPct val="100000"/>
                  <a:buFont typeface="+mj-lt"/>
                  <a:buAutoNum type="alphaLcPeriod"/>
                </a:pPr>
                <a:r>
                  <a:rPr lang="en-US" sz="2000" dirty="0" smtClean="0"/>
                  <a:t>What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sup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 smtClean="0"/>
                  <a:t>?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880110" lvl="1" indent="-514350">
                  <a:buSzPct val="100000"/>
                  <a:buFont typeface="+mj-lt"/>
                  <a:buAutoNum type="alphaLcPeriod"/>
                </a:pPr>
                <a:r>
                  <a:rPr lang="en-US" sz="2000" dirty="0"/>
                  <a:t>What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/>
                  <a:t>?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599"/>
                <a:ext cx="3581400" cy="5362575"/>
              </a:xfrm>
              <a:blipFill rotWithShape="1">
                <a:blip r:embed="rId4"/>
                <a:stretch>
                  <a:fillRect l="-852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1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r="27488"/>
          <a:stretch/>
        </p:blipFill>
        <p:spPr bwMode="auto">
          <a:xfrm>
            <a:off x="3662855" y="838200"/>
            <a:ext cx="5344581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34200" y="2668276"/>
            <a:ext cx="436452" cy="990600"/>
            <a:chOff x="6934200" y="2668276"/>
            <a:chExt cx="436452" cy="990600"/>
          </a:xfrm>
        </p:grpSpPr>
        <p:sp>
          <p:nvSpPr>
            <p:cNvPr id="7" name="Right Brace 6"/>
            <p:cNvSpPr/>
            <p:nvPr/>
          </p:nvSpPr>
          <p:spPr>
            <a:xfrm>
              <a:off x="6934200" y="2668276"/>
              <a:ext cx="228600" cy="990600"/>
            </a:xfrm>
            <a:prstGeom prst="rightBrac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0480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2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0237" y="4071566"/>
            <a:ext cx="1876214" cy="459201"/>
            <a:chOff x="5130237" y="4071566"/>
            <a:chExt cx="1876214" cy="459201"/>
          </a:xfrm>
        </p:grpSpPr>
        <p:sp>
          <p:nvSpPr>
            <p:cNvPr id="17" name="Right Brace 16"/>
            <p:cNvSpPr/>
            <p:nvPr/>
          </p:nvSpPr>
          <p:spPr>
            <a:xfrm rot="4102130">
              <a:off x="5954044" y="3247759"/>
              <a:ext cx="228600" cy="1876214"/>
            </a:xfrm>
            <a:prstGeom prst="rightBrac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4298755">
              <a:off x="6067991" y="423485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FF"/>
                  </a:solidFill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82230" y="357842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50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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9080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3</a:t>
            </a:r>
            <a:r>
              <a:rPr lang="en-US" sz="1400" dirty="0" smtClean="0">
                <a:solidFill>
                  <a:srgbClr val="FF00FF"/>
                </a:solidFill>
              </a:rPr>
              <a:t>0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</a:t>
            </a:r>
            <a:endParaRPr lang="en-US" sz="1400" dirty="0">
              <a:solidFill>
                <a:srgbClr val="FF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09826"/>
              </p:ext>
            </p:extLst>
          </p:nvPr>
        </p:nvGraphicFramePr>
        <p:xfrm>
          <a:off x="152400" y="1981500"/>
          <a:ext cx="110484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3" name="Equation" r:id="rId6" imgW="736560" imgH="711000" progId="Equation.DSMT4">
                  <p:embed/>
                </p:oleObj>
              </mc:Choice>
              <mc:Fallback>
                <p:oleObj name="Equation" r:id="rId6" imgW="7365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1981500"/>
                        <a:ext cx="1104840" cy="106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31703"/>
              </p:ext>
            </p:extLst>
          </p:nvPr>
        </p:nvGraphicFramePr>
        <p:xfrm>
          <a:off x="1600200" y="2324100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4" name="Equation" r:id="rId8" imgW="736560" imgH="253800" progId="Equation.DSMT4">
                  <p:embed/>
                </p:oleObj>
              </mc:Choice>
              <mc:Fallback>
                <p:oleObj name="Equation" r:id="rId8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24100"/>
                        <a:ext cx="1104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063605" y="2861221"/>
            <a:ext cx="166576" cy="112068"/>
            <a:chOff x="7063605" y="2861221"/>
            <a:chExt cx="166576" cy="11206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7063605" y="2861221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088155" y="2898577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256987" y="3522389"/>
            <a:ext cx="166576" cy="112068"/>
            <a:chOff x="7063605" y="2861221"/>
            <a:chExt cx="166576" cy="1120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063605" y="2861221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088155" y="2898577"/>
              <a:ext cx="142026" cy="7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H="1">
            <a:off x="5105400" y="2638540"/>
            <a:ext cx="1793489" cy="6875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65095"/>
              </p:ext>
            </p:extLst>
          </p:nvPr>
        </p:nvGraphicFramePr>
        <p:xfrm>
          <a:off x="5328000" y="3089377"/>
          <a:ext cx="35532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" name="Equation" r:id="rId10" imgW="355320" imgH="266400" progId="Equation.DSMT4">
                  <p:embed/>
                </p:oleObj>
              </mc:Choice>
              <mc:Fallback>
                <p:oleObj name="Equation" r:id="rId1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00" y="3089377"/>
                        <a:ext cx="355320" cy="26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243308"/>
              </p:ext>
            </p:extLst>
          </p:nvPr>
        </p:nvGraphicFramePr>
        <p:xfrm>
          <a:off x="762000" y="4800600"/>
          <a:ext cx="1714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6" name="Equation" r:id="rId12" imgW="1143000" imgH="914400" progId="Equation.DSMT4">
                  <p:embed/>
                </p:oleObj>
              </mc:Choice>
              <mc:Fallback>
                <p:oleObj name="Equation" r:id="rId12" imgW="1143000" imgH="914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17145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9</a:t>
            </a:fld>
            <a:r>
              <a:rPr lang="en-US" sz="1200" smtClean="0">
                <a:solidFill>
                  <a:schemeClr val="tx2"/>
                </a:solidFill>
              </a:rPr>
              <a:t> /  12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71932"/>
              </p:ext>
            </p:extLst>
          </p:nvPr>
        </p:nvGraphicFramePr>
        <p:xfrm>
          <a:off x="228600" y="3805431"/>
          <a:ext cx="876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7" name="Equation" r:id="rId14" imgW="583920" imgH="266400" progId="Equation.DSMT4">
                  <p:embed/>
                </p:oleObj>
              </mc:Choice>
              <mc:Fallback>
                <p:oleObj name="Equation" r:id="rId14" imgW="583920" imgH="266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05431"/>
                        <a:ext cx="8763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567167"/>
              </p:ext>
            </p:extLst>
          </p:nvPr>
        </p:nvGraphicFramePr>
        <p:xfrm>
          <a:off x="228600" y="3450562"/>
          <a:ext cx="1104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8" name="Equation" r:id="rId16" imgW="736560" imgH="711000" progId="Equation.DSMT4">
                  <p:embed/>
                </p:oleObj>
              </mc:Choice>
              <mc:Fallback>
                <p:oleObj name="Equation" r:id="rId16" imgW="736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50562"/>
                        <a:ext cx="11049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05709"/>
              </p:ext>
            </p:extLst>
          </p:nvPr>
        </p:nvGraphicFramePr>
        <p:xfrm>
          <a:off x="1624053" y="3808014"/>
          <a:ext cx="666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9" name="Equation" r:id="rId18" imgW="444240" imgH="241200" progId="Equation.DSMT4">
                  <p:embed/>
                </p:oleObj>
              </mc:Choice>
              <mc:Fallback>
                <p:oleObj name="Equation" r:id="rId18" imgW="44424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53" y="3808014"/>
                        <a:ext cx="6667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070755"/>
              </p:ext>
            </p:extLst>
          </p:nvPr>
        </p:nvGraphicFramePr>
        <p:xfrm>
          <a:off x="1628775" y="3803650"/>
          <a:ext cx="1200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0" name="Equation" r:id="rId20" imgW="799920" imgH="253800" progId="Equation.DSMT4">
                  <p:embed/>
                </p:oleObj>
              </mc:Choice>
              <mc:Fallback>
                <p:oleObj name="Equation" r:id="rId20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803650"/>
                        <a:ext cx="120015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3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640</Words>
  <Application>Microsoft Office PowerPoint</Application>
  <PresentationFormat>On-screen Show (4:3)</PresentationFormat>
  <Paragraphs>115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Times New Roman</vt:lpstr>
      <vt:lpstr>Arial Unicode MS</vt:lpstr>
      <vt:lpstr>Symbol</vt:lpstr>
      <vt:lpstr>Tw Cen MT</vt:lpstr>
      <vt:lpstr>Courier New</vt:lpstr>
      <vt:lpstr>Calibri</vt:lpstr>
      <vt:lpstr>Cambria Math</vt:lpstr>
      <vt:lpstr>Wingdings</vt:lpstr>
      <vt:lpstr>AcademicPresentation3</vt:lpstr>
      <vt:lpstr>Equation</vt:lpstr>
      <vt:lpstr>NMT EE 589 &amp; UNM ME 482/582 Robot Engineering</vt:lpstr>
      <vt:lpstr>2.4 Position and Orientation Transformations</vt:lpstr>
      <vt:lpstr>2.4 Position and Orientation Transformations</vt:lpstr>
      <vt:lpstr>2.4 Position and Orientation Transformations</vt:lpstr>
      <vt:lpstr>2.4 Position and Orientation Transformations</vt:lpstr>
      <vt:lpstr>2.4.1 Compounding Transformations</vt:lpstr>
      <vt:lpstr>2.4.1 Compounding Transformations</vt:lpstr>
      <vt:lpstr>2.4.1 Compounding Transformations</vt:lpstr>
      <vt:lpstr>2.4.1 Compounding Transformations</vt:lpstr>
      <vt:lpstr>2.4.1 Compounding Transformations</vt:lpstr>
      <vt:lpstr>2.4.1 Compounding Transformations</vt:lpstr>
      <vt:lpstr>2.4.1 Compounding Transformations</vt:lpstr>
    </vt:vector>
  </TitlesOfParts>
  <LinksUpToDate>false</LinksUpToDate>
  <SharedDoc>false</SharedDoc>
  <HyperlinkBase>http://geek.nmt.edu/~bruder/lectures/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2011-01-13T03:15:04Z</dcterms:created>
  <dcterms:modified xsi:type="dcterms:W3CDTF">2012-09-21T13:49:05Z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