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bookmarkIdSeed="2">
  <p:sldMasterIdLst>
    <p:sldMasterId id="2147483694" r:id="rId2"/>
  </p:sldMasterIdLst>
  <p:notesMasterIdLst>
    <p:notesMasterId r:id="rId23"/>
  </p:notesMasterIdLst>
  <p:sldIdLst>
    <p:sldId id="256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2" r:id="rId11"/>
    <p:sldId id="290" r:id="rId12"/>
    <p:sldId id="291" r:id="rId13"/>
    <p:sldId id="292" r:id="rId14"/>
    <p:sldId id="281" r:id="rId15"/>
    <p:sldId id="283" r:id="rId16"/>
    <p:sldId id="286" r:id="rId17"/>
    <p:sldId id="288" r:id="rId18"/>
    <p:sldId id="287" r:id="rId19"/>
    <p:sldId id="289" r:id="rId20"/>
    <p:sldId id="284" r:id="rId21"/>
    <p:sldId id="285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Arial Unicode MS" pitchFamily="34" charset="-128"/>
      <p:regular r:id="rId29"/>
    </p:embeddedFont>
    <p:embeddedFont>
      <p:font typeface="Tw Cen MT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4e8TNjzDyWVdYauYDlNTw==" hashData="s4X1Tz/Y1CeS8E+weM7I15pI9K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FF00FF"/>
    <a:srgbClr val="0000FF"/>
    <a:srgbClr val="0033CC"/>
    <a:srgbClr val="99FFCC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164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-8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18" Type="http://schemas.openxmlformats.org/officeDocument/2006/relationships/image" Target="../media/image25.wmf"/><Relationship Id="rId26" Type="http://schemas.openxmlformats.org/officeDocument/2006/relationships/image" Target="../media/image33.wmf"/><Relationship Id="rId3" Type="http://schemas.openxmlformats.org/officeDocument/2006/relationships/image" Target="../media/image10.wmf"/><Relationship Id="rId21" Type="http://schemas.openxmlformats.org/officeDocument/2006/relationships/image" Target="../media/image28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17" Type="http://schemas.openxmlformats.org/officeDocument/2006/relationships/image" Target="../media/image24.wmf"/><Relationship Id="rId25" Type="http://schemas.openxmlformats.org/officeDocument/2006/relationships/image" Target="../media/image32.wmf"/><Relationship Id="rId2" Type="http://schemas.openxmlformats.org/officeDocument/2006/relationships/image" Target="../media/image9.wmf"/><Relationship Id="rId16" Type="http://schemas.openxmlformats.org/officeDocument/2006/relationships/image" Target="../media/image23.wmf"/><Relationship Id="rId20" Type="http://schemas.openxmlformats.org/officeDocument/2006/relationships/image" Target="../media/image27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24" Type="http://schemas.openxmlformats.org/officeDocument/2006/relationships/image" Target="../media/image31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23" Type="http://schemas.openxmlformats.org/officeDocument/2006/relationships/image" Target="../media/image30.wmf"/><Relationship Id="rId10" Type="http://schemas.openxmlformats.org/officeDocument/2006/relationships/image" Target="../media/image17.wmf"/><Relationship Id="rId19" Type="http://schemas.openxmlformats.org/officeDocument/2006/relationships/image" Target="../media/image26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Relationship Id="rId22" Type="http://schemas.openxmlformats.org/officeDocument/2006/relationships/image" Target="../media/image29.wmf"/><Relationship Id="rId27" Type="http://schemas.openxmlformats.org/officeDocument/2006/relationships/image" Target="../media/image3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0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6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6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8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457200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mtClean="0"/>
              <a:t>Thursday 4th Oct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>
                <a:solidFill>
                  <a:schemeClr val="tx2"/>
                </a:solidFill>
              </a:rPr>
              <a:t>ME 482/582: Robotics Engineering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http://www.robotshop.com/content/images/learningcenter/robot-ar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0025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Thursday 4th Oct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76200"/>
            <a:ext cx="5181600" cy="4572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An In Class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76200"/>
            <a:ext cx="3383280" cy="4572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1. The CRS A255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44157" y="548958"/>
            <a:ext cx="10058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8153400" cy="4495800"/>
          </a:xfrm>
        </p:spPr>
        <p:txBody>
          <a:bodyPr/>
          <a:lstStyle>
            <a:lvl1pPr>
              <a:defRPr sz="2400" b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 marL="640080" indent="-274320">
              <a:buFont typeface="Wingdings" pitchFamily="2" charset="2"/>
              <a:buChar char="Ø"/>
              <a:defRPr sz="2200">
                <a:latin typeface="Calibri" pitchFamily="34" charset="0"/>
                <a:cs typeface="Calibri" pitchFamily="34" charset="0"/>
              </a:defRPr>
            </a:lvl2pPr>
            <a:lvl3pPr marL="914400" indent="-228600">
              <a:buClrTx/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371600" indent="-228600">
              <a:buClrTx/>
              <a:buFont typeface="Calibri" pitchFamily="34" charset="0"/>
              <a:buChar char="-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1828800" indent="-228600">
              <a:buFont typeface="Wingdings" pitchFamily="2" charset="2"/>
              <a:buChar char="§"/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Thursday 4th Oct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Thursday 4th Oct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71160" y="6477000"/>
            <a:ext cx="18288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1240" y="6477000"/>
            <a:ext cx="292608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lvl1pPr algn="r"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43800" y="6477000"/>
            <a:ext cx="13716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>
            <a:normAutofit/>
          </a:bodyPr>
          <a:lstStyle>
            <a:lvl1pPr algn="ctr">
              <a:defRPr sz="14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400" y="685800"/>
            <a:ext cx="8077200" cy="0"/>
          </a:xfrm>
          <a:prstGeom prst="line">
            <a:avLst/>
          </a:prstGeom>
          <a:ln w="50800" cap="sq" cmpd="tri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28600" y="6477000"/>
            <a:ext cx="18288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2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Dr. Stephen Bruder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6200" y="62299"/>
            <a:ext cx="3200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 CRS A255 Robot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ctr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00FF"/>
        </a:buClr>
        <a:buSzPct val="60000"/>
        <a:buFont typeface="Wingdings" pitchFamily="2" charset="2"/>
        <a:buChar char="q"/>
        <a:defRPr sz="2800" b="1" kern="1200">
          <a:solidFill>
            <a:srgbClr val="0066FF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Tx/>
        <a:buSzPct val="70000"/>
        <a:buFont typeface="Times New Roman" pitchFamily="18" charset="0"/>
        <a:buChar char="○"/>
        <a:defRPr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 pitchFamily="2" charset="2"/>
        <a:buChar char="Ø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400"/>
        </a:spcBef>
        <a:buClrTx/>
        <a:buSzPct val="65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9.wmf"/><Relationship Id="rId5" Type="http://schemas.openxmlformats.org/officeDocument/2006/relationships/image" Target="../media/image42.JP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1.jpeg"/><Relationship Id="rId9" Type="http://schemas.openxmlformats.org/officeDocument/2006/relationships/image" Target="../media/image38.wmf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RS%20A255%20robot/CRSA255Brochur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0PKQYOt8XW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7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9" Type="http://schemas.openxmlformats.org/officeDocument/2006/relationships/image" Target="../media/image24.wmf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15.bin"/><Relationship Id="rId42" Type="http://schemas.openxmlformats.org/officeDocument/2006/relationships/oleObject" Target="../embeddings/oleObject19.bin"/><Relationship Id="rId47" Type="http://schemas.openxmlformats.org/officeDocument/2006/relationships/image" Target="../media/image28.wmf"/><Relationship Id="rId50" Type="http://schemas.openxmlformats.org/officeDocument/2006/relationships/oleObject" Target="../embeddings/oleObject23.bin"/><Relationship Id="rId55" Type="http://schemas.openxmlformats.org/officeDocument/2006/relationships/image" Target="../media/image32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21.wmf"/><Relationship Id="rId38" Type="http://schemas.openxmlformats.org/officeDocument/2006/relationships/oleObject" Target="../embeddings/oleObject17.bin"/><Relationship Id="rId46" Type="http://schemas.openxmlformats.org/officeDocument/2006/relationships/oleObject" Target="../embeddings/oleObject21.bin"/><Relationship Id="rId59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9.wmf"/><Relationship Id="rId41" Type="http://schemas.openxmlformats.org/officeDocument/2006/relationships/image" Target="../media/image25.wmf"/><Relationship Id="rId54" Type="http://schemas.openxmlformats.org/officeDocument/2006/relationships/oleObject" Target="../embeddings/oleObject2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23.wmf"/><Relationship Id="rId40" Type="http://schemas.openxmlformats.org/officeDocument/2006/relationships/oleObject" Target="../embeddings/oleObject18.bin"/><Relationship Id="rId45" Type="http://schemas.openxmlformats.org/officeDocument/2006/relationships/image" Target="../media/image27.wmf"/><Relationship Id="rId53" Type="http://schemas.openxmlformats.org/officeDocument/2006/relationships/image" Target="../media/image31.wmf"/><Relationship Id="rId58" Type="http://schemas.openxmlformats.org/officeDocument/2006/relationships/oleObject" Target="../embeddings/oleObject27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2.bin"/><Relationship Id="rId36" Type="http://schemas.openxmlformats.org/officeDocument/2006/relationships/oleObject" Target="../embeddings/oleObject16.bin"/><Relationship Id="rId49" Type="http://schemas.openxmlformats.org/officeDocument/2006/relationships/image" Target="../media/image29.wmf"/><Relationship Id="rId57" Type="http://schemas.openxmlformats.org/officeDocument/2006/relationships/image" Target="../media/image33.wmf"/><Relationship Id="rId10" Type="http://schemas.openxmlformats.org/officeDocument/2006/relationships/image" Target="../media/image10.wmf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4" Type="http://schemas.openxmlformats.org/officeDocument/2006/relationships/oleObject" Target="../embeddings/oleObject20.bin"/><Relationship Id="rId52" Type="http://schemas.openxmlformats.org/officeDocument/2006/relationships/oleObject" Target="../embeddings/oleObject24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2.wmf"/><Relationship Id="rId43" Type="http://schemas.openxmlformats.org/officeDocument/2006/relationships/image" Target="../media/image26.wmf"/><Relationship Id="rId48" Type="http://schemas.openxmlformats.org/officeDocument/2006/relationships/oleObject" Target="../embeddings/oleObject22.bin"/><Relationship Id="rId56" Type="http://schemas.openxmlformats.org/officeDocument/2006/relationships/oleObject" Target="../embeddings/oleObject26.bin"/><Relationship Id="rId8" Type="http://schemas.openxmlformats.org/officeDocument/2006/relationships/image" Target="../media/image9.wmf"/><Relationship Id="rId51" Type="http://schemas.openxmlformats.org/officeDocument/2006/relationships/image" Target="../media/image30.wmf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CRS%20A255%20rob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441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NMT EE 589 &amp; UNM ME 482/582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Robot Engineering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lvl="0" algn="r"/>
            <a:r>
              <a:rPr lang="en-US" dirty="0"/>
              <a:t>Dr. Stephen </a:t>
            </a:r>
            <a:r>
              <a:rPr lang="en-US" dirty="0" err="1"/>
              <a:t>Bruder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NMT EE 589 &amp; UNM ME 482/582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762000"/>
            <a:ext cx="8686800" cy="685800"/>
          </a:xfrm>
        </p:spPr>
        <p:txBody>
          <a:bodyPr/>
          <a:lstStyle/>
          <a:p>
            <a:r>
              <a:rPr lang="en-US" dirty="0" smtClean="0"/>
              <a:t>Real World </a:t>
            </a:r>
            <a:r>
              <a:rPr lang="en-US" dirty="0" err="1" smtClean="0"/>
              <a:t>vs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495801" y="3124200"/>
            <a:ext cx="4389120" cy="327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26644" b="41590"/>
          <a:stretch/>
        </p:blipFill>
        <p:spPr>
          <a:xfrm>
            <a:off x="4372429" y="685800"/>
            <a:ext cx="4695371" cy="233668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543480"/>
              </p:ext>
            </p:extLst>
          </p:nvPr>
        </p:nvGraphicFramePr>
        <p:xfrm>
          <a:off x="225669" y="5464419"/>
          <a:ext cx="81864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669" y="5464419"/>
                        <a:ext cx="818640" cy="361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604736"/>
              </p:ext>
            </p:extLst>
          </p:nvPr>
        </p:nvGraphicFramePr>
        <p:xfrm>
          <a:off x="2119532" y="5429250"/>
          <a:ext cx="1390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8" imgW="927000" imgH="241200" progId="Equation.DSMT4">
                  <p:embed/>
                </p:oleObj>
              </mc:Choice>
              <mc:Fallback>
                <p:oleObj name="Equation" r:id="rId8" imgW="9270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532" y="5429250"/>
                        <a:ext cx="1390650" cy="361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93000"/>
              </p:ext>
            </p:extLst>
          </p:nvPr>
        </p:nvGraphicFramePr>
        <p:xfrm>
          <a:off x="228600" y="5943600"/>
          <a:ext cx="12573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10" imgW="838080" imgH="241200" progId="Equation.DSMT4">
                  <p:embed/>
                </p:oleObj>
              </mc:Choice>
              <mc:Fallback>
                <p:oleObj name="Equation" r:id="rId10" imgW="8380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43600"/>
                        <a:ext cx="1257300" cy="361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20462"/>
              </p:ext>
            </p:extLst>
          </p:nvPr>
        </p:nvGraphicFramePr>
        <p:xfrm>
          <a:off x="2113670" y="5943600"/>
          <a:ext cx="1657351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12" imgW="1104840" imgH="241200" progId="Equation.DSMT4">
                  <p:embed/>
                </p:oleObj>
              </mc:Choice>
              <mc:Fallback>
                <p:oleObj name="Equation" r:id="rId12" imgW="1104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670" y="5943600"/>
                        <a:ext cx="1657351" cy="3619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2" name="Picture 1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9"/>
          <a:stretch/>
        </p:blipFill>
        <p:spPr bwMode="auto">
          <a:xfrm>
            <a:off x="76200" y="1411165"/>
            <a:ext cx="4179277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10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3733800" cy="1580198"/>
          </a:xfrm>
        </p:spPr>
        <p:txBody>
          <a:bodyPr/>
          <a:lstStyle/>
          <a:p>
            <a:r>
              <a:rPr lang="en-US" dirty="0"/>
              <a:t>Real World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Config#2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931"/>
          <a:stretch/>
        </p:blipFill>
        <p:spPr>
          <a:xfrm>
            <a:off x="3886200" y="762000"/>
            <a:ext cx="5186844" cy="1808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327" y="2743200"/>
            <a:ext cx="4803717" cy="358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2"/>
          <a:stretch/>
        </p:blipFill>
        <p:spPr bwMode="auto">
          <a:xfrm>
            <a:off x="76200" y="2778369"/>
            <a:ext cx="4126523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11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3733800" cy="1143000"/>
          </a:xfrm>
        </p:spPr>
        <p:txBody>
          <a:bodyPr/>
          <a:lstStyle/>
          <a:p>
            <a:r>
              <a:rPr lang="en-US" dirty="0"/>
              <a:t>Real World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Config#3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19"/>
          <a:stretch/>
        </p:blipFill>
        <p:spPr>
          <a:xfrm>
            <a:off x="4038600" y="762000"/>
            <a:ext cx="4961792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19" r="14425"/>
          <a:stretch/>
        </p:blipFill>
        <p:spPr>
          <a:xfrm>
            <a:off x="4572000" y="2839914"/>
            <a:ext cx="4388534" cy="363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4"/>
          <a:stretch/>
        </p:blipFill>
        <p:spPr bwMode="auto">
          <a:xfrm>
            <a:off x="111369" y="2667000"/>
            <a:ext cx="4237580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12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762000"/>
          </a:xfrm>
        </p:spPr>
        <p:txBody>
          <a:bodyPr/>
          <a:lstStyle/>
          <a:p>
            <a:r>
              <a:rPr lang="en-US" dirty="0" smtClean="0"/>
              <a:t>Build the T-matrices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77703"/>
              </p:ext>
            </p:extLst>
          </p:nvPr>
        </p:nvGraphicFramePr>
        <p:xfrm>
          <a:off x="1" y="1600200"/>
          <a:ext cx="1706832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" name="Equation" r:id="rId4" imgW="1422360" imgH="914400" progId="Equation.DSMT4">
                  <p:embed/>
                </p:oleObj>
              </mc:Choice>
              <mc:Fallback>
                <p:oleObj name="Equation" r:id="rId4" imgW="1422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600200"/>
                        <a:ext cx="1706832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22251"/>
              </p:ext>
            </p:extLst>
          </p:nvPr>
        </p:nvGraphicFramePr>
        <p:xfrm>
          <a:off x="1781251" y="1600200"/>
          <a:ext cx="1874448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" name="Equation" r:id="rId6" imgW="1562040" imgH="914400" progId="Equation.DSMT4">
                  <p:embed/>
                </p:oleObj>
              </mc:Choice>
              <mc:Fallback>
                <p:oleObj name="Equation" r:id="rId6" imgW="156204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251" y="1600200"/>
                        <a:ext cx="1874448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84879"/>
              </p:ext>
            </p:extLst>
          </p:nvPr>
        </p:nvGraphicFramePr>
        <p:xfrm>
          <a:off x="3733801" y="1600200"/>
          <a:ext cx="1752192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" name="Equation" r:id="rId8" imgW="1460160" imgH="914400" progId="Equation.DSMT4">
                  <p:embed/>
                </p:oleObj>
              </mc:Choice>
              <mc:Fallback>
                <p:oleObj name="Equation" r:id="rId8" imgW="146016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1600200"/>
                        <a:ext cx="1752192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347805"/>
              </p:ext>
            </p:extLst>
          </p:nvPr>
        </p:nvGraphicFramePr>
        <p:xfrm>
          <a:off x="5475600" y="1600200"/>
          <a:ext cx="1858896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" name="Equation" r:id="rId10" imgW="1549080" imgH="914400" progId="Equation.DSMT4">
                  <p:embed/>
                </p:oleObj>
              </mc:Choice>
              <mc:Fallback>
                <p:oleObj name="Equation" r:id="rId10" imgW="1549080" imgH="914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600" y="1600200"/>
                        <a:ext cx="1858896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096241"/>
              </p:ext>
            </p:extLst>
          </p:nvPr>
        </p:nvGraphicFramePr>
        <p:xfrm>
          <a:off x="7358063" y="1600359"/>
          <a:ext cx="176847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" name="Equation" r:id="rId12" imgW="1473120" imgH="914400" progId="Equation.DSMT4">
                  <p:embed/>
                </p:oleObj>
              </mc:Choice>
              <mc:Fallback>
                <p:oleObj name="Equation" r:id="rId12" imgW="147312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3" y="1600359"/>
                        <a:ext cx="176847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55314"/>
              </p:ext>
            </p:extLst>
          </p:nvPr>
        </p:nvGraphicFramePr>
        <p:xfrm>
          <a:off x="152400" y="3155156"/>
          <a:ext cx="225583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" name="Equation" r:id="rId14" imgW="1879560" imgH="914400" progId="Equation.DSMT4">
                  <p:embed/>
                </p:oleObj>
              </mc:Choice>
              <mc:Fallback>
                <p:oleObj name="Equation" r:id="rId14" imgW="187956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155156"/>
                        <a:ext cx="2255838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899184"/>
              </p:ext>
            </p:extLst>
          </p:nvPr>
        </p:nvGraphicFramePr>
        <p:xfrm>
          <a:off x="2514600" y="3155156"/>
          <a:ext cx="271303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" name="Equation" r:id="rId16" imgW="2260440" imgH="914400" progId="Equation.DSMT4">
                  <p:embed/>
                </p:oleObj>
              </mc:Choice>
              <mc:Fallback>
                <p:oleObj name="Equation" r:id="rId16" imgW="2260440" imgH="914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55156"/>
                        <a:ext cx="2713038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04813"/>
              </p:ext>
            </p:extLst>
          </p:nvPr>
        </p:nvGraphicFramePr>
        <p:xfrm>
          <a:off x="5349875" y="3140075"/>
          <a:ext cx="34448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" name="Equation" r:id="rId18" imgW="2869920" imgH="939600" progId="Equation.DSMT4">
                  <p:embed/>
                </p:oleObj>
              </mc:Choice>
              <mc:Fallback>
                <p:oleObj name="Equation" r:id="rId18" imgW="2869920" imgH="939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3140075"/>
                        <a:ext cx="34448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473399"/>
              </p:ext>
            </p:extLst>
          </p:nvPr>
        </p:nvGraphicFramePr>
        <p:xfrm>
          <a:off x="1524000" y="4572000"/>
          <a:ext cx="5867100" cy="140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" name="Equation" r:id="rId20" imgW="3911400" imgH="939600" progId="Equation.DSMT4">
                  <p:embed/>
                </p:oleObj>
              </mc:Choice>
              <mc:Fallback>
                <p:oleObj name="Equation" r:id="rId20" imgW="391140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5867100" cy="1409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13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3810000"/>
          </a:xfrm>
        </p:spPr>
        <p:txBody>
          <a:bodyPr/>
          <a:lstStyle/>
          <a:p>
            <a:r>
              <a:rPr lang="en-US" dirty="0" smtClean="0"/>
              <a:t>A 6 DOF World and a 5 DOF Robot?</a:t>
            </a:r>
          </a:p>
          <a:p>
            <a:pPr lvl="1"/>
            <a:r>
              <a:rPr lang="en-US" dirty="0" smtClean="0"/>
              <a:t>Looking at the A255 robot it seems reasonable to solve for the 3D position, inclination of z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to the x/y </a:t>
            </a:r>
            <a:r>
              <a:rPr lang="en-US" dirty="0" smtClean="0"/>
              <a:t>plane, and rotation about axis#5 (screwdriver type applications).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Considering the positional equations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40084"/>
              </p:ext>
            </p:extLst>
          </p:nvPr>
        </p:nvGraphicFramePr>
        <p:xfrm>
          <a:off x="438150" y="2819400"/>
          <a:ext cx="83248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" name="Equation" r:id="rId4" imgW="5549760" imgH="939600" progId="Equation.DSMT4">
                  <p:embed/>
                </p:oleObj>
              </mc:Choice>
              <mc:Fallback>
                <p:oleObj name="Equation" r:id="rId4" imgW="55497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819400"/>
                        <a:ext cx="8324850" cy="1409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566801"/>
              </p:ext>
            </p:extLst>
          </p:nvPr>
        </p:nvGraphicFramePr>
        <p:xfrm>
          <a:off x="1438275" y="4648200"/>
          <a:ext cx="320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Equation" r:id="rId6" imgW="2133360" imgH="253800" progId="Equation.DSMT4">
                  <p:embed/>
                </p:oleObj>
              </mc:Choice>
              <mc:Fallback>
                <p:oleObj name="Equation" r:id="rId6" imgW="2133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8275" y="4648200"/>
                        <a:ext cx="3200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289166"/>
              </p:ext>
            </p:extLst>
          </p:nvPr>
        </p:nvGraphicFramePr>
        <p:xfrm>
          <a:off x="1400175" y="5181600"/>
          <a:ext cx="323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" name="Equation" r:id="rId8" imgW="2158920" imgH="253800" progId="Equation.DSMT4">
                  <p:embed/>
                </p:oleObj>
              </mc:Choice>
              <mc:Fallback>
                <p:oleObj name="Equation" r:id="rId8" imgW="215892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181600"/>
                        <a:ext cx="3238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32572"/>
              </p:ext>
            </p:extLst>
          </p:nvPr>
        </p:nvGraphicFramePr>
        <p:xfrm>
          <a:off x="1400175" y="5753100"/>
          <a:ext cx="323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" name="Equation" r:id="rId10" imgW="2158920" imgH="228600" progId="Equation.DSMT4">
                  <p:embed/>
                </p:oleObj>
              </mc:Choice>
              <mc:Fallback>
                <p:oleObj name="Equation" r:id="rId10" imgW="215892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753100"/>
                        <a:ext cx="323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14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038600"/>
          </a:xfrm>
        </p:spPr>
        <p:txBody>
          <a:bodyPr/>
          <a:lstStyle/>
          <a:p>
            <a:r>
              <a:rPr lang="en-US" dirty="0" smtClean="0"/>
              <a:t>From (1.1) and (1.2) we get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Hence,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7602"/>
              </p:ext>
            </p:extLst>
          </p:nvPr>
        </p:nvGraphicFramePr>
        <p:xfrm>
          <a:off x="1981200" y="1828800"/>
          <a:ext cx="2800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4" imgW="1866600" imgH="507960" progId="Equation.DSMT4">
                  <p:embed/>
                </p:oleObj>
              </mc:Choice>
              <mc:Fallback>
                <p:oleObj name="Equation" r:id="rId4" imgW="1866600" imgH="507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28003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58631"/>
              </p:ext>
            </p:extLst>
          </p:nvPr>
        </p:nvGraphicFramePr>
        <p:xfrm>
          <a:off x="1676400" y="4038600"/>
          <a:ext cx="4400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6" imgW="2933640" imgH="482400" progId="Equation.DSMT4">
                  <p:embed/>
                </p:oleObj>
              </mc:Choice>
              <mc:Fallback>
                <p:oleObj name="Equation" r:id="rId6" imgW="29336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4400550" cy="723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15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622093" y="31222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{0}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72197" y="914400"/>
            <a:ext cx="2243203" cy="2514600"/>
            <a:chOff x="5867400" y="2057400"/>
            <a:chExt cx="2243203" cy="2514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67400" y="3124200"/>
              <a:ext cx="0" cy="1447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867400" y="2057400"/>
              <a:ext cx="121920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086600" y="2057400"/>
              <a:ext cx="1024003" cy="685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867400" y="2743200"/>
              <a:ext cx="2243203" cy="3810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767266"/>
              </p:ext>
            </p:extLst>
          </p:nvPr>
        </p:nvGraphicFramePr>
        <p:xfrm>
          <a:off x="316658" y="2621164"/>
          <a:ext cx="834354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8" name="Equation" r:id="rId4" imgW="5562360" imgH="914400" progId="Equation.DSMT4">
                  <p:embed/>
                </p:oleObj>
              </mc:Choice>
              <mc:Fallback>
                <p:oleObj name="Equation" r:id="rId4" imgW="5562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658" y="2621164"/>
                        <a:ext cx="834354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7440998" y="2621164"/>
            <a:ext cx="1143000" cy="1066800"/>
          </a:xfrm>
          <a:prstGeom prst="rect">
            <a:avLst/>
          </a:prstGeom>
          <a:solidFill>
            <a:srgbClr val="FFFFC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64198" y="2621164"/>
            <a:ext cx="1143000" cy="1066800"/>
          </a:xfrm>
          <a:prstGeom prst="rect">
            <a:avLst/>
          </a:prstGeom>
          <a:solidFill>
            <a:srgbClr val="FFFFC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2667000"/>
          </a:xfrm>
        </p:spPr>
        <p:txBody>
          <a:bodyPr/>
          <a:lstStyle/>
          <a:p>
            <a:r>
              <a:rPr lang="en-US" dirty="0" smtClean="0"/>
              <a:t>Looking at the length of {1} to {5}</a:t>
            </a:r>
          </a:p>
          <a:p>
            <a:pPr lvl="1"/>
            <a:r>
              <a:rPr lang="en-US" dirty="0" smtClean="0"/>
              <a:t>This should only be a </a:t>
            </a:r>
            <a:r>
              <a:rPr lang="en-US" dirty="0" err="1" smtClean="0"/>
              <a:t>fn</a:t>
            </a:r>
            <a:r>
              <a:rPr lang="en-US" dirty="0" smtClean="0"/>
              <a:t> of </a:t>
            </a:r>
            <a:r>
              <a:rPr lang="en-US" i="1" dirty="0" smtClean="0">
                <a:sym typeface="Symbol"/>
              </a:rPr>
              <a:t></a:t>
            </a:r>
            <a:r>
              <a:rPr lang="en-US" i="1" baseline="-25000" dirty="0" smtClean="0">
                <a:sym typeface="Symbol"/>
              </a:rPr>
              <a:t>3</a:t>
            </a:r>
            <a:endParaRPr lang="en-US" i="1" baseline="-25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34273"/>
              </p:ext>
            </p:extLst>
          </p:nvPr>
        </p:nvGraphicFramePr>
        <p:xfrm>
          <a:off x="2667000" y="2125156"/>
          <a:ext cx="95202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9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2125156"/>
                        <a:ext cx="95202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8619"/>
              </p:ext>
            </p:extLst>
          </p:nvPr>
        </p:nvGraphicFramePr>
        <p:xfrm>
          <a:off x="1659518" y="4267200"/>
          <a:ext cx="40953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0" name="Equation" r:id="rId8" imgW="2730240" imgH="253800" progId="Equation.DSMT4">
                  <p:embed/>
                </p:oleObj>
              </mc:Choice>
              <mc:Fallback>
                <p:oleObj name="Equation" r:id="rId8" imgW="273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9518" y="4267200"/>
                        <a:ext cx="40953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714933"/>
              </p:ext>
            </p:extLst>
          </p:nvPr>
        </p:nvGraphicFramePr>
        <p:xfrm>
          <a:off x="1571625" y="4800600"/>
          <a:ext cx="40195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1" name="Equation" r:id="rId10" imgW="2679480" imgH="469800" progId="Equation.DSMT4">
                  <p:embed/>
                </p:oleObj>
              </mc:Choice>
              <mc:Fallback>
                <p:oleObj name="Equation" r:id="rId10" imgW="2679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4800600"/>
                        <a:ext cx="40195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74854" y="194049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{1}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15830" y="194276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{2}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71327" y="98495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{3}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660198" y="112316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{4}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679166" y="161082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{5}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844644"/>
              </p:ext>
            </p:extLst>
          </p:nvPr>
        </p:nvGraphicFramePr>
        <p:xfrm>
          <a:off x="7527098" y="1721974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2" name="Equation" r:id="rId12" imgW="355320" imgH="266400" progId="Equation.DSMT4">
                  <p:embed/>
                </p:oleObj>
              </mc:Choice>
              <mc:Fallback>
                <p:oleObj name="Equation" r:id="rId12" imgW="35532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098" y="1721974"/>
                        <a:ext cx="533400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19796"/>
              </p:ext>
            </p:extLst>
          </p:nvPr>
        </p:nvGraphicFramePr>
        <p:xfrm>
          <a:off x="1524000" y="5572125"/>
          <a:ext cx="48577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" name="Equation" r:id="rId14" imgW="3238200" imgH="558720" progId="Equation.DSMT4">
                  <p:embed/>
                </p:oleObj>
              </mc:Choice>
              <mc:Fallback>
                <p:oleObj name="Equation" r:id="rId14" imgW="3238200" imgH="55872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72125"/>
                        <a:ext cx="4857750" cy="838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16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Adding Eqn. (1.2) </a:t>
            </a:r>
            <a:r>
              <a:rPr lang="en-US" dirty="0" smtClean="0">
                <a:sym typeface="Symbol"/>
              </a:rPr>
              <a:t> </a:t>
            </a:r>
            <a:r>
              <a:rPr lang="en-US" dirty="0" smtClean="0"/>
              <a:t>Cos(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) </a:t>
            </a:r>
            <a:r>
              <a:rPr lang="en-US" dirty="0"/>
              <a:t>to Eqn</a:t>
            </a:r>
            <a:r>
              <a:rPr lang="en-US" dirty="0" smtClean="0"/>
              <a:t>. (1.3) </a:t>
            </a:r>
            <a:r>
              <a:rPr lang="en-US" dirty="0">
                <a:sym typeface="Symbol"/>
              </a:rPr>
              <a:t> </a:t>
            </a:r>
            <a:r>
              <a:rPr lang="en-US" dirty="0" smtClean="0"/>
              <a:t>Sin(</a:t>
            </a:r>
            <a:r>
              <a:rPr lang="en-US" dirty="0">
                <a:sym typeface="Symbol"/>
              </a:rPr>
              <a:t>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case 7, hence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620243"/>
              </p:ext>
            </p:extLst>
          </p:nvPr>
        </p:nvGraphicFramePr>
        <p:xfrm>
          <a:off x="1343025" y="1676400"/>
          <a:ext cx="541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Equation" r:id="rId4" imgW="3606480" imgH="253800" progId="Equation.DSMT4">
                  <p:embed/>
                </p:oleObj>
              </mc:Choice>
              <mc:Fallback>
                <p:oleObj name="Equation" r:id="rId4" imgW="360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1676400"/>
                        <a:ext cx="541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16305"/>
              </p:ext>
            </p:extLst>
          </p:nvPr>
        </p:nvGraphicFramePr>
        <p:xfrm>
          <a:off x="2438400" y="22098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Equation" r:id="rId6" imgW="1854000" imgH="253800" progId="Equation.DSMT4">
                  <p:embed/>
                </p:oleObj>
              </mc:Choice>
              <mc:Fallback>
                <p:oleObj name="Equation" r:id="rId6" imgW="1854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63131"/>
              </p:ext>
            </p:extLst>
          </p:nvPr>
        </p:nvGraphicFramePr>
        <p:xfrm>
          <a:off x="1371600" y="2743200"/>
          <a:ext cx="5410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" name="Equation" r:id="rId8" imgW="3606480" imgH="228600" progId="Equation.DSMT4">
                  <p:embed/>
                </p:oleObj>
              </mc:Choice>
              <mc:Fallback>
                <p:oleObj name="Equation" r:id="rId8" imgW="36064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5410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75551"/>
              </p:ext>
            </p:extLst>
          </p:nvPr>
        </p:nvGraphicFramePr>
        <p:xfrm>
          <a:off x="1676400" y="4114800"/>
          <a:ext cx="506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Equation" r:id="rId10" imgW="3377880" imgH="533160" progId="Equation.DSMT4">
                  <p:embed/>
                </p:oleObj>
              </mc:Choice>
              <mc:Fallback>
                <p:oleObj name="Equation" r:id="rId10" imgW="337788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50673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17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Finally</a:t>
            </a:r>
            <a:r>
              <a:rPr lang="en-US" dirty="0"/>
              <a:t>, inclination of z</a:t>
            </a:r>
            <a:r>
              <a:rPr lang="en-US" baseline="-25000" dirty="0"/>
              <a:t>5</a:t>
            </a:r>
            <a:r>
              <a:rPr lang="en-US" dirty="0"/>
              <a:t> to the x/y </a:t>
            </a:r>
            <a:r>
              <a:rPr lang="en-US" dirty="0" smtClean="0"/>
              <a:t>plane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And, </a:t>
            </a:r>
            <a:r>
              <a:rPr lang="en-US" i="1" dirty="0" smtClean="0">
                <a:sym typeface="Symbol"/>
              </a:rPr>
              <a:t></a:t>
            </a:r>
            <a:r>
              <a:rPr lang="en-US" i="1" baseline="-25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 is given</a:t>
            </a:r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6324600" y="1143000"/>
            <a:ext cx="2667000" cy="902732"/>
            <a:chOff x="6096000" y="2362200"/>
            <a:chExt cx="2667000" cy="90273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7543800" y="2362200"/>
              <a:ext cx="990600" cy="533400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438900" y="2362200"/>
              <a:ext cx="990600" cy="533400"/>
            </a:xfrm>
            <a:prstGeom prst="line">
              <a:avLst/>
            </a:prstGeom>
            <a:ln>
              <a:head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96000" y="2917116"/>
              <a:ext cx="2667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0907079"/>
                </p:ext>
              </p:extLst>
            </p:nvPr>
          </p:nvGraphicFramePr>
          <p:xfrm>
            <a:off x="6553200" y="2552700"/>
            <a:ext cx="22842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5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53200" y="2552700"/>
                          <a:ext cx="22842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9223559"/>
                </p:ext>
              </p:extLst>
            </p:nvPr>
          </p:nvGraphicFramePr>
          <p:xfrm>
            <a:off x="8153400" y="2552700"/>
            <a:ext cx="228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6" name="Equation" r:id="rId6" imgW="152280" imgH="228600" progId="Equation.DSMT4">
                    <p:embed/>
                  </p:oleObj>
                </mc:Choice>
                <mc:Fallback>
                  <p:oleObj name="Equation" r:id="rId6" imgW="15228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3400" y="2552700"/>
                          <a:ext cx="2286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692114" y="2895600"/>
              <a:ext cx="168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X</a:t>
              </a:r>
              <a:r>
                <a:rPr lang="en-US" baseline="-25000" dirty="0" smtClean="0"/>
                <a:t>0</a:t>
              </a:r>
              <a:r>
                <a:rPr lang="en-US" dirty="0" smtClean="0"/>
                <a:t>/Y</a:t>
              </a:r>
              <a:r>
                <a:rPr lang="en-US" baseline="-25000" dirty="0"/>
                <a:t>0</a:t>
              </a:r>
              <a:r>
                <a:rPr lang="en-US" dirty="0" smtClean="0"/>
                <a:t> plane</a:t>
              </a:r>
              <a:endParaRPr lang="en-US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278577"/>
                </p:ext>
              </p:extLst>
            </p:nvPr>
          </p:nvGraphicFramePr>
          <p:xfrm>
            <a:off x="7370365" y="2470824"/>
            <a:ext cx="247320" cy="38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7" name="Equation" r:id="rId8" imgW="164880" imgH="253800" progId="Equation.DSMT4">
                    <p:embed/>
                  </p:oleObj>
                </mc:Choice>
                <mc:Fallback>
                  <p:oleObj name="Equation" r:id="rId8" imgW="164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370365" y="2470824"/>
                          <a:ext cx="247320" cy="38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90610"/>
              </p:ext>
            </p:extLst>
          </p:nvPr>
        </p:nvGraphicFramePr>
        <p:xfrm>
          <a:off x="2590800" y="1697916"/>
          <a:ext cx="1409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Equation" r:id="rId10" imgW="939600" imgH="761760" progId="Equation.DSMT4">
                  <p:embed/>
                </p:oleObj>
              </mc:Choice>
              <mc:Fallback>
                <p:oleObj name="Equation" r:id="rId10" imgW="939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0800" y="1697916"/>
                        <a:ext cx="1409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64030"/>
              </p:ext>
            </p:extLst>
          </p:nvPr>
        </p:nvGraphicFramePr>
        <p:xfrm>
          <a:off x="2228850" y="32004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" name="Equation" r:id="rId12" imgW="1854000" imgH="228600" progId="Equation.DSMT4">
                  <p:embed/>
                </p:oleObj>
              </mc:Choice>
              <mc:Fallback>
                <p:oleObj name="Equation" r:id="rId12" imgW="18540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200400"/>
                        <a:ext cx="2781300" cy="342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18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1219200"/>
          </a:xfrm>
        </p:spPr>
        <p:txBody>
          <a:bodyPr/>
          <a:lstStyle/>
          <a:p>
            <a:r>
              <a:rPr lang="en-US" dirty="0" smtClean="0"/>
              <a:t>Build the </a:t>
            </a:r>
            <a:r>
              <a:rPr lang="en-US" dirty="0" err="1" smtClean="0"/>
              <a:t>Jacobian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Let’s use the indirect method to build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v</a:t>
            </a:r>
            <a:endParaRPr lang="en-US" baseline="-25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00575"/>
              </p:ext>
            </p:extLst>
          </p:nvPr>
        </p:nvGraphicFramePr>
        <p:xfrm>
          <a:off x="6591300" y="990600"/>
          <a:ext cx="2400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" name="Equation" r:id="rId4" imgW="1600200" imgH="736560" progId="Equation.DSMT4">
                  <p:embed/>
                </p:oleObj>
              </mc:Choice>
              <mc:Fallback>
                <p:oleObj name="Equation" r:id="rId4" imgW="1600200" imgH="736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990600"/>
                        <a:ext cx="2400300" cy="1104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17338"/>
              </p:ext>
            </p:extLst>
          </p:nvPr>
        </p:nvGraphicFramePr>
        <p:xfrm>
          <a:off x="666750" y="2238405"/>
          <a:ext cx="2952720" cy="110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" name="Equation" r:id="rId6" imgW="1968480" imgH="736560" progId="Equation.DSMT4">
                  <p:embed/>
                </p:oleObj>
              </mc:Choice>
              <mc:Fallback>
                <p:oleObj name="Equation" r:id="rId6" imgW="19684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750" y="2238405"/>
                        <a:ext cx="2952720" cy="1104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911058"/>
              </p:ext>
            </p:extLst>
          </p:nvPr>
        </p:nvGraphicFramePr>
        <p:xfrm>
          <a:off x="3943350" y="2238375"/>
          <a:ext cx="2971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2" name="Equation" r:id="rId8" imgW="1981080" imgH="736560" progId="Equation.DSMT4">
                  <p:embed/>
                </p:oleObj>
              </mc:Choice>
              <mc:Fallback>
                <p:oleObj name="Equation" r:id="rId8" imgW="19810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238375"/>
                        <a:ext cx="2971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66300"/>
              </p:ext>
            </p:extLst>
          </p:nvPr>
        </p:nvGraphicFramePr>
        <p:xfrm>
          <a:off x="1143000" y="3657600"/>
          <a:ext cx="2171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" name="Equation" r:id="rId10" imgW="1447560" imgH="711000" progId="Equation.DSMT4">
                  <p:embed/>
                </p:oleObj>
              </mc:Choice>
              <mc:Fallback>
                <p:oleObj name="Equation" r:id="rId10" imgW="1447560" imgH="71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2171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87493"/>
              </p:ext>
            </p:extLst>
          </p:nvPr>
        </p:nvGraphicFramePr>
        <p:xfrm>
          <a:off x="4010025" y="3657600"/>
          <a:ext cx="1581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" name="Equation" r:id="rId12" imgW="1054080" imgH="711000" progId="Equation.DSMT4">
                  <p:embed/>
                </p:oleObj>
              </mc:Choice>
              <mc:Fallback>
                <p:oleObj name="Equation" r:id="rId12" imgW="105408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3657600"/>
                        <a:ext cx="15811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07416"/>
              </p:ext>
            </p:extLst>
          </p:nvPr>
        </p:nvGraphicFramePr>
        <p:xfrm>
          <a:off x="6229350" y="3657600"/>
          <a:ext cx="1581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5" name="Equation" r:id="rId14" imgW="1054080" imgH="711000" progId="Equation.DSMT4">
                  <p:embed/>
                </p:oleObj>
              </mc:Choice>
              <mc:Fallback>
                <p:oleObj name="Equation" r:id="rId14" imgW="1054080" imgH="71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3657600"/>
                        <a:ext cx="15811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62705"/>
              </p:ext>
            </p:extLst>
          </p:nvPr>
        </p:nvGraphicFramePr>
        <p:xfrm>
          <a:off x="1600200" y="5029200"/>
          <a:ext cx="552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6" name="Equation" r:id="rId16" imgW="3682800" imgH="736560" progId="Equation.DSMT4">
                  <p:embed/>
                </p:oleObj>
              </mc:Choice>
              <mc:Fallback>
                <p:oleObj name="Equation" r:id="rId16" imgW="3682800" imgH="736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29200"/>
                        <a:ext cx="552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19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 Class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the CRS A255 </a:t>
            </a:r>
            <a:r>
              <a:rPr lang="en-US" sz="2000" dirty="0" smtClean="0"/>
              <a:t>Robot (</a:t>
            </a:r>
            <a:r>
              <a:rPr lang="en-US" sz="2000" dirty="0" smtClean="0">
                <a:hlinkClick r:id="rId3" action="ppaction://hlinkfile"/>
              </a:rPr>
              <a:t>brochure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/>
            <a:r>
              <a:rPr lang="en-US" sz="1800" dirty="0" smtClean="0"/>
              <a:t>A 5 DOF “RRRRR” Anthropomorphic Robotic Arm</a:t>
            </a:r>
          </a:p>
        </p:txBody>
      </p:sp>
      <p:pic>
        <p:nvPicPr>
          <p:cNvPr id="2292" name="Picture 244" descr="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09800"/>
            <a:ext cx="4986338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46" descr="data:image/jpeg;base64,/9j/4AAQSkZJRgABAQAAAQABAAD/2wCEAAkGBhQSEBQTEhQWFRUWGBQaGBgXFhkZFxgaHhYVFhoXHRoYHCYgGBskGRodIDEgIykpLC0tGB4yNTAqNSgrLSkBCQoKBQUFDQUFDSkYEhgpKSkpKSkpKSkpKSkpKSkpKSkpKSkpKSkpKSkpKSkpKSkpKSkpKSkpKSkpKSkpKSkpKf/AABEIALgAygMBIgACEQEDEQH/xAAcAAACAgMBAQAAAAAAAAAAAAAABgQFAQMIAgf/xABIEAACAQIEAgQKCQIDBgcBAAABAgMAEQQSITEFQQYTIlEHFzIzVGFxcpLSFCM1QoGDkbKzobFSYoIVJENjc6I0U3TB0fDxJf/EABQBAQAAAAAAAAAAAAAAAAAAAAD/xAAUEQEAAAAAAAAAAAAAAAAAAAAA/9oADAMBAAIRAxEAPwCz8Fvg44fiuFQTT4ZZJH6zMxZwTZ2A2a2wpr8T/CvQ0+OT5q0+BX7Ewv5v8r08UCb4n+Fehp8cnzUeJ/hXoafHJ81OVFAm+J/hXoafHJ81Hig4V6GnxyfNTlWrEYhURnc5VUFmJ2AAuT7ABQJuJ8FXB41LyYWJFXUs0jqoHeSXsKoo+C9GGfIDhL/9dgP1L2/rV1wPgn+1LY7HLmiY5sLhn82kf3ZXXZ5XGutwAQKbJOCQMmRoYim2UxoV/S1qBZj8EvCGAK4SMg6gh3II7wQ2tevFBwr0NPjk+avGK6JSYG83CuyN3wbMeolG56u/mJO4jQncVdcJ6WYebC/Sc+RBmDh9GjdfLjZdwynkN9xvQVHif4V6GnxyfNR4n+Fehp8cnzVccK6Y4XEuEikuzC63VlDjmULAB7c7ajmBVyGoE7xP8K9DT45Pmo8T/CvQ0+OT5qcqKBN8T/CvQ0+OT5qPE/wr0NPjk+anKigTfE/wr0NPjk+ajxP8K9DT45PmpyooE3xP8K9DT45Pmo8T/CvQ0+OT5qcqKBN8T/CvQ0+OT5qPE/wr0NPjk+anKigTfE/wr0NPjk+ajxP8K9DT45PmpyooE0+CDhXoafHJ81crYxQJHA2DMB7Lmu2zXEuP87J77/uNB1F4FfsTC/m/yvTxXzvwV8REHAMNIRcAsLZlXypyg1Ygbnvpsx3SaFFmKyRu8FusjWSMMt2C9rMwC787UFxRVLjel+FiSYtPGTAjvIqupdQpynsg38rs27yBWri/S5IIExASSaJxnzRAFUjsGLsxYDY6KCWY6AE0F821fNelnEsY3DsbHi1ji62aOGMpJc9VJLEjHVVugDEZjvc6C2v0nNcUg+FToWnEIUySxxTxnRmcKChILIfxAYesUDvgpo+qUxFTHlGQqbrltYWO1rc6qeJ9L0iAIimkzWylUIVvdZrBj3Aanleo2P4phsNgGRCWjhiAsisxKIACLgWuVHeN6xw3pLHj0MYweK6pxYtNCI0t7Wa5/wBIoNPCuLYniEZkhdIYjdQQC0oILKbqfJIIBsbesVUcQ6PR4HiEGJe8kOKdYpy58mc+ZnsNBcjIfaPXWnh+BlTESjMWk6xlRi2SUixKhZl0JKqTlkDAkNsd5HSjGST4DE4eRS7GNiptkmSRBnTMl8rnOoN4yLjULQNGP6H4aVQAnVFWDq0No2Vx97sixPLXcUWng59Yv4t/8uh+MeoVt6LccTF4SGZWVi8aM1iDlYqCwPcb30q3tQV+D4yklgDYnYEixtvlYXVvYDfvAqeDVXxTo+k1ypMbkgl0CktbkysCracyLjlUMSYnDbjro+9b5gPYbkeztD1rQMNFQuG8WjnF42v3jmPaKm0BRWrFYlY0Z2NgoJPsGtRBjJm8iG3rkYL+NluaCwqv47xX6Nh5Juz2AD2iVXygupCkjfuNZGGmbypQvqjTX4nLf2FVnTDhss2BfDwjrHfq1uzAWGdSXYnewF7DWgzj+m+HQYhUkVpIElYq2dUPV2zjPkIOUkBsuYrfUVrxnhAwqJMQxd4UmZkVHueq84qsRlYgkXsdAwJ01qFi/B6JOtVp36phi+rTIv1TYgkyNm3exJyg2tc76W24nwfI6sDK/a+n/dF/96Fm+G2h586Db0j6cLhcLh5wgbryoVZH6kLeNpCWZlOUADu5jamPCy5kViACyqbAhhqL6MNCPXzql4hwGWTDRwriWjdFys4jQiQFCjAo2guDcWOhtvsbfh2BWGGOFL5Y0RFvvZVCi/rsKCQa4lx/nZPff9xrto1xLj/Oye+/7jQdBdDYHk6NYSONGkZpo7BRcKFxYkLMeShVOvsq4l8HErrJGZYggXErEQjZ267ERzsZTftFSlhbcm5rf4Fh/wDxML+b/K9PAFAj4vwds4ktIgL/AO1Ncmv+9Wy378lte/ltVj0h6PYnE4OOAPApKZZcyMy3ygCSM3DK6MMy3/G1qaKKCG3DEYKJB1mUAXbW+guT3k2vXtMDGnkIi+xQP7CpNBFAq8H6QvPDiIpwqYjDS5JVW4BGcNHIoJJysljvuDTBi+IxxlQ7AFg5UHnlGY29g1pY6acCkVvp2EAM6IUlj2GIhvcp6pFOqHvNqm4XjmHx0KtEQTnCMrC0sRJ+sR1OqNlDA0ESbh/+8RZ8wzxLmtoA2djfbdTILG42qdxDI2GmM9g8CPnYWGgUsG10ysNbHTcctDpFpLCwsD9YASLi90k7/wDLtelXpnxppkTCKMk+KUxyle2seGMmWSVxYFANQpIt221oPXRLgoPDsB1oyOIoGjkYkrmtdRmFmjYX0U3U8gdRTSOKzwf+IQuo/wCIg1HvAaH2jL7KtosGgjEYUZAoUKdRlAsB6xal7pN0gHC4DNIGlguqgX7aFtAMx3T1nUW58gY8Hj45VzRsGHq5eojcH1GsY/HJEheRrKLciTc6AAAEkk8gL1QcOjwuOT6RhXaNhoXiOUg2DZWFrMLEciCCLVpcyxsuFxxE8M5ZEnyi7M1yIpFAshI0Vhe+W25oFfFyxYzHTFsZ1MbwgR2ieGRH7bBs+awIBVs7DtCw0tUXoZ044jBKIOIqZIwjP1hXLKqKxRpP+cikdqwzAENqKb5HHDsuGijWRZgwhUlVsyi8gle2sQXt5zc6Ea3UUmdJuHiOATved8O8cqBuzH1QI6+BIWJtHkOYXu1st7AC4fUcbIJWiRSGVj1jEagotmH4Fyv6GrICvj3Q/AiD6fxDCO6xQzWSE9mNsOqq79k7GzEqRa2QcmNfYVN6DNFFFAUUUUBRRRQBriXH+dk99/3Gu2jXEuP87J77/uNB1F4FfsTC/m/yvTxSP4FfsTC/m/yvTxQYJrGak/pvx58LPG6KrFcNi37RfKCHwy3YKbFQHLHS9lNiNaosf0zmF3zQyvh14jlljDiKXqsLFKrBA5BsWyMLtqpsRQfTr1jNXz09IsU2Kw8Uk0a5Mb1blEKpIr4P6QqEM+4JKjXXsm2lq2Y/jc3+3cNGyTrCOujQdWRHJ9UGMxYGzAE5bEdmxP3qB14p5mT3T/TWqDj3Q6HEYpJFLwThXPXwNkksCoUNoQ41PlA1a8TwjmOQ9c4GV9FCC3ZPMqTWuLhitM+ZpGyqg1kbmXY7Ef5aBU6Q9GMaEUPxSRlLZR9RAkgzKU85pve17c6s+h2CwODwiurorTIjyySSBpHJUE5mY3OpOm3qqb0o4VGuFkaONc69pSRm1FyN78639H+j0ccEQdFLqi/eMiqbbIWG3doKCK/FYt8IJ3vt1MbND+JcCO3um/dXjGcbfIseKwbOsvZuMhQk37JR2zXI10BpptVB0vlZY4ssZYddHmYEARjtds3NyL2Gnf3UCaOEYqKXJw3Dwph1aKUg4l8/WL2SpUdq2QBShFiALGnDGQPieHyCVo2ZkZlMQYKrL2lPbNwQ4G9iLVcT4RJQCygnkdmFxfRhYj9aoeP8IlSCYwmaQSLleKPqhKwPZLI8lgr5eZuT71jQUWCxYxaNjMSuQmaCCNWt2QoDMOekkjNfvXKDtVd4QYnTDphYutZsUCqEsSHlma7qW5adsgkAAHQ308nHYiAyZ+GhI5ZC0cuMlTq4SY1Vw/U5soJW4PZvci40qPhsHBhs2KMzcSxiglY8L2khTmI2ObqwBpnZsxCgDWgtsL0kw2LjnwcB6rETJHEIpgY2KBRG7r917R5rBTrk5V9IQaaUu8JGFxaKTFF1sIyMtwzwMVVmQONbi4uw5313qyEU0Xknrk7mNpAPUx0f/VY+ugsqKi4TiCSXCntDylYWdfap1Ht2rZ9KXP1eYZ8ubLzy3tf2X0oN1FeXcAEnlr+lVmK6RwRwxzM/1ctihCs1xkMmaygmwRSxNtAKC1orxHKGAINwQCD6jsa9ZqDJriXH+dk99/3Gu2b1xNj/ADsnvv8AuNB1F4FfsTC/m/yvTxSP4FfsTC/m/wAr08UFdJwRGxIxLZi6xtGoLXRVZgzELtmawBPcBUpMEgUKEUKAQAFAAB3AGwBrfRQaWwindVOoOoB1Gx15jvr2YgSDbUbHmOW/KvV6rMd0jhjbIXBexOUEXHtJNk/1EUEriI+pk9x/7GvGDN3lP+Zf40Nv61XzpNOrFZkRCpASMK7E2PlSNceqwXv1rbgiJ4pQrEByRddx2EUj1EEEEeqgk8bjDYeQcsp/pYmtPRieR8LE0yqrldlJIsNBqQDewFxyJNTJIPqityTkIudz2bX9tVfQ6WQ4ch1UKjusZDXLIDozCwytfMLa7DvoL2qXpfIy4SQpGZD2dBa4AdSW7XJQCbb6aVdVB40xGHlyoZDkeyLa7HKeyL99BESRUiRnxDJcDyiltu5l12rVhuJzlwEj66M/fKmGw7+1frB7oFZ6LYRDh45DFldhc5l7Y19ZNtddKvAKCuxGOeIZpUGQDtMhLZRzJWwOXvIvbutU2BlKgqRlIuCNiDrfTQ+2tjLeqTAL9HxBg/4UgaSHuRgR1kQ9WodRyu45CglcK6O4fDNI0ESRmVszlVAubAW0+7pe3eT31ZUUUEbF8PSSxYajZgbMvsYailjpFwB5MWsoh62Pq41kAZQXVZGJi7TC/lK1j2TkIJF6cKKBAg6N4kFM0ZL/AFPVydaCMOiyOzxHW7XjITQMGuATZQalcS6KyyYLBx9WpkhikUgsOyxwkkQsdvOFdR7adaKD5zieimKkkc9XlDKVazqA4E+HZDmzlm+rR9woW5VQRrUXj/DWhvEyBrvIMOglytGGxSsrIv3iVNsq3IsBYAk19QrwYgTf9PVy/tpQKvRvgs8WMmkkzWbrszdgLJmlLRnQl2Kpp2guW5AuLVylj/Oye+/7jXbNcTY/zsnvv+40HUXgV+xML+b/ACvTxSP4FfsTC/m/yvTuaDJNQ5+JgMUUF3H3V5e8dk/GoOP4kWZ0UlUjF5HGn3SxQNstlF2bcXAGtyFLhmFHFAZZWeHAXPUYdCYxMtzead17RzWuEuNLEk3oHGP61iJJV/6Ub/ubym/oPUasYoVUZVAA7gLD9KS8d0O4Qv1YwsOf7oiBEpvtZ0IIPrvUSSDiHD0Z42kmwY8qKQibFwrreSNtpAB9xix03oG/iXBcO6kuAne6t1bd+pW1x6jcGqXhiFHP0Vc6k5syLkhbsqMrhiBmI2kS/O4q14Rh8PPHHiFb6QHUFJHOa4Oui6BdeVgQauQKCqg4+pJSRHicbq66W2uGUlSt/vX/AEOlQOhuMdjOuUdUknYe5zMSAzDKRoouLNftX5Wq6x2DzjQlXXVGG6nv9YOxHMVQYbjLrjCpiJEqKdDqJkzo0eulsqZrkjS296BqvWnEzhVLNawB3IF/VckCo+SZ9ysY/wAvbb9WAUfoa0Y3gyNFICC7MjjM5zHVSNL6Dflagz0axglwsTgFbr5JsSpBK5TbS4tbTuq0pV6HYsZpEBPayy2IawZlUuFJ0INw1hsS3fTVQFVPSIWSOXnFNC1/UXET/wDY5q2qv40gaMR/+Y6LsDpmDNoe5FY0FhRRRQFFFFAUUUUBRRRQBriXH+dk99/3Gu2jXEuP87J77/uNB1F4FfsTC/m/yvTu1JHgV+xML+b/ACvTuRQfLOk3E8UcNicKYBFDNJh4UlD3LmecrIdtSRfTddjfSmrj0WZVw8JCKmRQBpmsvZiud4wCpbKTcG3fSz4S+hmJxkajCOweKXK8eeylGfrEkAJtmQte41tfe1NSYUQwpGpusDopudQqqmUaHfKAdbnnbWgl4XorDFAIkuLAC973PeVPZNzuCLfoKxwvEtHJ1Ev+km/cbC5uSCASLkkFWXkCbuqrjuFuquNGUix7rkAH2B8p9gNBQYWL/Z3ERENMJji5QfdixIGZkHcsqgtb/Ep76dRSl0+gM3CpJY9JIVXExHmrxESj8bAimThuME0Mcq7SIjj2MoYf3oJJpS4zMsWOiJIF5IWtz7XWQHTfdl19dNtJvH5Q/EoEA7QEeuoItNHOy3tsES595e+gaTKxByry0LaC/s3/ALV5aI6l2JFjcDsjn+O2mptptWqXjMag2JfKCWyDNlA3JI0H4mkPpR4RY5I3hSaCFmIUiSQ5mW9mUFVIUkaX1tr6qC66NPkOGtYJIGUe3q1Pfzy8h+Jpjx/GoYiFdxnOyC7SH2IoLH9KWMdj8KRCqEHqnRAEcB7NlDBWHavZhcKRcbXFXGDwbAWhhTDqd2K9s7303vfmx/Cg04rj05HYjSBf8eJazWva4hQkn/Uy176O4aZnklndpAcoiLIIyBl7YVF8lb2sTcmx1tapRwkUH1srFmuq537RBZgoCgA5RmPL8TU7GY1IkLubKLXNidyBsB3kUEmitWIxSxqXchVUElibADvJNQ+LdIsPhQv0iVI85suY723PsHM7C4vagsaKwrXrNAUUUUBRRRQBriXH+dk99/3Gu2jXEuP87J77/uNB1F4FfsTC/m/yvTxSP4FfsTC/m/yvTxQVuPPVSCUeSQEk7gLnI/qsSQfU3qqhwnGhisM8rIIyrPFPExzdTNG1gb2sF72AvZlPKm50BBBFwdwdj6qQ+K4KbhuKbGwI02GcAYqNDdwq6JMq/fZB2TbdQAdr0DdwjFFkyt5adlv00P4jX9a3cUI6iS/+Bv7af1pUw2Jiy/ScFJZZACistoSLG4DKLKGNibm6m50JIJxfpPMYmyw3K2JCSowazC1mNtNmIy3tpprQXWOKjh85PkiLEX7rWkv+G9RuhuKWLhWCMrKv+7weUQP+GvfSd0j4vNPhYsJFKivigIxDEhdxGfOu8jakKtwSqi5Ohpm4FgY10ggJaMhOsxDEyAAAAXe7r2QNAAKC3m47myrEp7RyiVkYRA6i2urG40A0PeKg8W4aitADmJPXKG3Ysy5ibHsknLzGw0qdNwiSUFZ5Owd0Rbd1gWOu4vewqVxDAdYARYSISyMb6NY93I7Ed1BBXhrv1d7r1ZuCWN21U3KpYbAjUaVMfgkTi0qiXbSRQwFrbAjTa/tvRDi5BlEkZzW1KdpL2HfYi5OgI5VsONYjsxubm2oygb6knlpyudRpQVPHsBHmSyRE3DPdRmyqR2lsN7kKfUT6qsxwWMeSGT3JHX+ga1aZ8KeqlZyC5V9QLWGpCj1Da/Mi9Wcb3AI52P8A70Cv01bqcIi9Y2Z8Tg1W7dticTDdARqewG07r0st0cxxE4CSrIVkEjmcFcQ5xUbxugz9gLCGGy75bGvpzIDa4Btt6vXXq1B8t410IxMkeItGzGUcRDKZrhwcQkuFAUvlGga1rWuQd6vumOFxEkEEOHwrtG6lZ8rxLMkJUXhVpH3fRWYXsAedqc7Vm1Brwy2RRbLoNO7TbTu2/CtlFFAUUUUBRRRQBriXH+dk99/3Gu2jXEuP87J77/uNB1F4FfsTC/m/yvTxSP4FfsTC/m/yvTxQFYIrNFAp4roOY5Gm4fO2Edzd0CiTDSH/ABNESMrf5kKn21obBcYbQtw5f+YIpmb2hGIH/danOsNQfLelPR7G4NUxGDczYm7PicVOyIixIhIjy3ASK5zZF07Gt6ZegWHkjWQTtI2IcRSS9ZIsmrZ1GVkAUIVQEKu2tRcVihjZMdw7FRo7B16pbW+peIFZ766q2ftDYhRpepWD4fJhpRDAFskSmyqFSwcrlVb723uddCCNqBuvRVPBx6wAlXIeZJygHTlJY232voN6kR8bRts3r0233sdNv6jvoLCgmquTpDGOROtt0GlwL6tqLEn/AEmos3HHYNkUKLaObldtyWyINf8AMb70Frj8SqRszmwt7d9BpY8/VSPguCYrBQJPgZGmjyhpMJK1wwtdmgc6xMfKCXKm+ltKthi4XOeXERuTtEkyOWOpCAAgEnbKoGbQMWAq36O/+GTUkdrKT/hzHLv6rUG3gfGY8VAk8Juji+osQb2ZWHJgbgj1VPpP8HRDDHSR+Ykxs7Q9xWyK7L/lMgc/rTZJOFIBIBY2AJAJNr2Heba0GyitcmIVbZiBmNhcgXOug7zYbCvReg9UVrecAgEgEmw13NibDvNgdPUa2A0BRRRQFFFFAGuJcf52T33/AHGu2jXEuP8AOye+/wC40HUXgV+xML+b/K9PFI/gV+xML+b/ACvTxQFFFFAUUVpxeKWNC7GyqLk2v/QbmgXelvRn6RLDNDJ1GKjz9XMBfTLcxuPvxk7jccqXcZ0omhkT6cjYZlVl+kRgy4aTVbHrFBaI+V5akjMdSDammYdeytMGUDMY0G6G1s7WuGbUWXUAkeURcYh4dFCyzKWIAZXPK1vvLzIa+pudbbGgjcN6XCRBlKTD/FGcw2O3UhxvYahdOVShx7D2uVQXPPKNL2DdoDkNt+Vecf0A4fiDnfCxZjrnQdWxPfmjKk1F8XEI83isfEO5MZLb9GJ0oJi9I4gCI1W42C3N9AbfVI2xNv05G9EnEp5LhIXCkbsoQc9S0utrEaCM7Goh8HwO+P4jb/1RH9lrz4r8E3nuvxH/AF8TNIP0LWP6UC3jsBwmLELLijhnxAN1iwyF5Ga1u0sXakPtCjnavUcE+MYQssvD8JIzjtSN184JYmG2YpBdTtqxF7c6f+GcCw+FW2HhihHPIir+pG/4mq2eUESfVh4pSzHNmFyAqEDKps3ZBBNvV30E7BcE6mNI4JGREAVFshVVGw1W/wDWqbphiJo2wQiKvKXxGW6r2nGExDINfJ7YGxF9tjVtwvFOhEMpYkjMjsLFl/wtyEi8+8C/fU6bh0bypKyKZIwwRiLlQ2jAE7XA1oPnnD8Xi5Oq1xEqLNhzmmhCyK5w+I69bZBZFfqwGtoWIBIqIY8YyYb6RJi2UNwuZzksyOxmWZbIl8otGSpva9+dfWKKBV6Q8JLcQ4dOFdiksqtYsURTh5+1l8lSWKjNvsKahRRQFFFFAUUUUAa4lx/nZPff9xrto1xLj/Oye+/7jQdReBX7Ewv5v8r08Uj+BX7Ewv5v8r08UBRRRQFQuLr9VexbKyNZdSQrqxFueg2qbWCKDTDMkihlIZTzH/3Q/wBqjz8O0GSwAFsvK22/svobj1V7m4YCxdCY3O7Lz94HRvx19daxiZE0kTOP8Uev6oTcfheghQr1dgD1epJW11sbk3FzlFyAXBI00tsJj8QZBd1BBNhkNybnTTv3NhW1J45dFYEjkNGHrtuKiYnCZR2yci3a401F9SF1UjvXe5uNaCRDxYMpZUcgaeTrfmLbgivbYtr2WJj7SFG9u+tPD51C2VCL9sksDcsdyS1yf/ysvjja91A57tb8dF3BF/ZQa4kkc2mIWxvlTyWHrJ1I1sR6qlnFKui62Gw2AFtzsumuvKqubEdaAEzSMrAqwF1BHO4Krsbak+w1IThruBnbIo2VLEje2tgosDyX8aCFxZ+sMIHadZEZVUmy62Ljm1lvYmy9o77UxCtGFwKRghBa+53JPeWOrH1k1IFAUUUUBRRRQFFFFAUUUUAa4lx/nZPff9xrto1xLj/Oye+/7jQfffBb4R+H4XhWHhnxKxyL1mZSrki7sw2W2xps8cHCfTE+CT5aKKA8cHCfTE+CT5aPHBwn0xPgk+WiigPHBwn0xPgk+WjxwcJ9MT4JPloooDxwcJ9MT4JPlrHjf4T6YnwSfLRRQacR4VODv5eKjbuvHJcew5Lio8vhM4URZeIZQeRV3G97dtCbfjRRQeF8JHCsxY8QFzbyYyu3K4jvvc7863p4TODA3OKRj3ssrH/uU2/CiigleN/hPpifBJ8tZ8b/AAn0xPgk+WsUUGfHBwn0xPgk+WjxwcJ9MT4JPloooDxwcJ9MT4JPlo8cHCfTE+CT5aKKA8cHCfTE+CT5aPHBwn0xPgk+WiigPHBwn0xPgk+WjxwcJ9MT4JPloooDxwcJ9MT4JPlo8cHCfTE+CT5aKKDB8MHCvTE+CT5a5XxgzSORqCzEH1Ekiiig/9k="/>
          <p:cNvSpPr>
            <a:spLocks noChangeAspect="1" noChangeArrowheads="1"/>
          </p:cNvSpPr>
          <p:nvPr/>
        </p:nvSpPr>
        <p:spPr bwMode="auto">
          <a:xfrm>
            <a:off x="63500" y="-739775"/>
            <a:ext cx="16764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48" descr="data:image/jpeg;base64,/9j/4AAQSkZJRgABAQAAAQABAAD/2wCEAAkGBhQSEBQTEhQWFRUWGBQaGBgXFhkZFxgaHhYVFhoXHRoYHCYgGBskGRodIDEgIykpLC0tGB4yNTAqNSgrLSkBCQoKBQUFDQUFDSkYEhgpKSkpKSkpKSkpKSkpKSkpKSkpKSkpKSkpKSkpKSkpKSkpKSkpKSkpKSkpKSkpKSkpKf/AABEIALgAygMBIgACEQEDEQH/xAAcAAACAgMBAQAAAAAAAAAAAAAABgQFAQMIAgf/xABIEAACAQIEAgQKCQIDBgcBAAABAgMAEQQSITEFQQYTIlEHFzIzVGFxcpLSFCM1QoGDkbKzobFSYoIVJENjc6I0U3TB0fDxJf/EABQBAQAAAAAAAAAAAAAAAAAAAAD/xAAUEQEAAAAAAAAAAAAAAAAAAAAA/9oADAMBAAIRAxEAPwCz8Fvg44fiuFQTT4ZZJH6zMxZwTZ2A2a2wpr8T/CvQ0+OT5q0+BX7Ewv5v8r08UCb4n+Fehp8cnzUeJ/hXoafHJ81OVFAm+J/hXoafHJ81Hig4V6GnxyfNTlWrEYhURnc5VUFmJ2AAuT7ABQJuJ8FXB41LyYWJFXUs0jqoHeSXsKoo+C9GGfIDhL/9dgP1L2/rV1wPgn+1LY7HLmiY5sLhn82kf3ZXXZ5XGutwAQKbJOCQMmRoYim2UxoV/S1qBZj8EvCGAK4SMg6gh3II7wQ2tevFBwr0NPjk+avGK6JSYG83CuyN3wbMeolG56u/mJO4jQncVdcJ6WYebC/Sc+RBmDh9GjdfLjZdwynkN9xvQVHif4V6GnxyfNR4n+Fehp8cnzVccK6Y4XEuEikuzC63VlDjmULAB7c7ajmBVyGoE7xP8K9DT45Pmo8T/CvQ0+OT5qcqKBN8T/CvQ0+OT5qPE/wr0NPjk+anKigTfE/wr0NPjk+ajxP8K9DT45PmpyooE3xP8K9DT45Pmo8T/CvQ0+OT5qcqKBN8T/CvQ0+OT5qPE/wr0NPjk+anKigTfE/wr0NPjk+ajxP8K9DT45PmpyooE0+CDhXoafHJ81crYxQJHA2DMB7Lmu2zXEuP87J77/uNB1F4FfsTC/m/yvTxXzvwV8REHAMNIRcAsLZlXypyg1Ygbnvpsx3SaFFmKyRu8FusjWSMMt2C9rMwC787UFxRVLjel+FiSYtPGTAjvIqupdQpynsg38rs27yBWri/S5IIExASSaJxnzRAFUjsGLsxYDY6KCWY6AE0F821fNelnEsY3DsbHi1ji62aOGMpJc9VJLEjHVVugDEZjvc6C2v0nNcUg+FToWnEIUySxxTxnRmcKChILIfxAYesUDvgpo+qUxFTHlGQqbrltYWO1rc6qeJ9L0iAIimkzWylUIVvdZrBj3Aanleo2P4phsNgGRCWjhiAsisxKIACLgWuVHeN6xw3pLHj0MYweK6pxYtNCI0t7Wa5/wBIoNPCuLYniEZkhdIYjdQQC0oILKbqfJIIBsbesVUcQ6PR4HiEGJe8kOKdYpy58mc+ZnsNBcjIfaPXWnh+BlTESjMWk6xlRi2SUixKhZl0JKqTlkDAkNsd5HSjGST4DE4eRS7GNiptkmSRBnTMl8rnOoN4yLjULQNGP6H4aVQAnVFWDq0No2Vx97sixPLXcUWng59Yv4t/8uh+MeoVt6LccTF4SGZWVi8aM1iDlYqCwPcb30q3tQV+D4yklgDYnYEixtvlYXVvYDfvAqeDVXxTo+k1ypMbkgl0CktbkysCracyLjlUMSYnDbjro+9b5gPYbkeztD1rQMNFQuG8WjnF42v3jmPaKm0BRWrFYlY0Z2NgoJPsGtRBjJm8iG3rkYL+NluaCwqv47xX6Nh5Juz2AD2iVXygupCkjfuNZGGmbypQvqjTX4nLf2FVnTDhss2BfDwjrHfq1uzAWGdSXYnewF7DWgzj+m+HQYhUkVpIElYq2dUPV2zjPkIOUkBsuYrfUVrxnhAwqJMQxd4UmZkVHueq84qsRlYgkXsdAwJ01qFi/B6JOtVp36phi+rTIv1TYgkyNm3exJyg2tc76W24nwfI6sDK/a+n/dF/96Fm+G2h586Db0j6cLhcLh5wgbryoVZH6kLeNpCWZlOUADu5jamPCy5kViACyqbAhhqL6MNCPXzql4hwGWTDRwriWjdFys4jQiQFCjAo2guDcWOhtvsbfh2BWGGOFL5Y0RFvvZVCi/rsKCQa4lx/nZPff9xrto1xLj/Oye+/7jQdBdDYHk6NYSONGkZpo7BRcKFxYkLMeShVOvsq4l8HErrJGZYggXErEQjZ267ERzsZTftFSlhbcm5rf4Fh/wDxML+b/K9PAFAj4vwds4ktIgL/AO1Ncmv+9Wy378lte/ltVj0h6PYnE4OOAPApKZZcyMy3ygCSM3DK6MMy3/G1qaKKCG3DEYKJB1mUAXbW+guT3k2vXtMDGnkIi+xQP7CpNBFAq8H6QvPDiIpwqYjDS5JVW4BGcNHIoJJysljvuDTBi+IxxlQ7AFg5UHnlGY29g1pY6acCkVvp2EAM6IUlj2GIhvcp6pFOqHvNqm4XjmHx0KtEQTnCMrC0sRJ+sR1OqNlDA0ESbh/+8RZ8wzxLmtoA2djfbdTILG42qdxDI2GmM9g8CPnYWGgUsG10ysNbHTcctDpFpLCwsD9YASLi90k7/wDLtelXpnxppkTCKMk+KUxyle2seGMmWSVxYFANQpIt221oPXRLgoPDsB1oyOIoGjkYkrmtdRmFmjYX0U3U8gdRTSOKzwf+IQuo/wCIg1HvAaH2jL7KtosGgjEYUZAoUKdRlAsB6xal7pN0gHC4DNIGlguqgX7aFtAMx3T1nUW58gY8Hj45VzRsGHq5eojcH1GsY/HJEheRrKLciTc6AAAEkk8gL1QcOjwuOT6RhXaNhoXiOUg2DZWFrMLEciCCLVpcyxsuFxxE8M5ZEnyi7M1yIpFAshI0Vhe+W25oFfFyxYzHTFsZ1MbwgR2ieGRH7bBs+awIBVs7DtCw0tUXoZ044jBKIOIqZIwjP1hXLKqKxRpP+cikdqwzAENqKb5HHDsuGijWRZgwhUlVsyi8gle2sQXt5zc6Ea3UUmdJuHiOATved8O8cqBuzH1QI6+BIWJtHkOYXu1st7AC4fUcbIJWiRSGVj1jEagotmH4Fyv6GrICvj3Q/AiD6fxDCO6xQzWSE9mNsOqq79k7GzEqRa2QcmNfYVN6DNFFFAUUUUBRRRQBriXH+dk99/3Gu2jXEuP87J77/uNB1F4FfsTC/m/yvTxSP4FfsTC/m/yvTxQYJrGak/pvx58LPG6KrFcNi37RfKCHwy3YKbFQHLHS9lNiNaosf0zmF3zQyvh14jlljDiKXqsLFKrBA5BsWyMLtqpsRQfTr1jNXz09IsU2Kw8Uk0a5Mb1blEKpIr4P6QqEM+4JKjXXsm2lq2Y/jc3+3cNGyTrCOujQdWRHJ9UGMxYGzAE5bEdmxP3qB14p5mT3T/TWqDj3Q6HEYpJFLwThXPXwNkksCoUNoQ41PlA1a8TwjmOQ9c4GV9FCC3ZPMqTWuLhitM+ZpGyqg1kbmXY7Ef5aBU6Q9GMaEUPxSRlLZR9RAkgzKU85pve17c6s+h2CwODwiurorTIjyySSBpHJUE5mY3OpOm3qqb0o4VGuFkaONc69pSRm1FyN78639H+j0ccEQdFLqi/eMiqbbIWG3doKCK/FYt8IJ3vt1MbND+JcCO3um/dXjGcbfIseKwbOsvZuMhQk37JR2zXI10BpptVB0vlZY4ssZYddHmYEARjtds3NyL2Gnf3UCaOEYqKXJw3Dwph1aKUg4l8/WL2SpUdq2QBShFiALGnDGQPieHyCVo2ZkZlMQYKrL2lPbNwQ4G9iLVcT4RJQCygnkdmFxfRhYj9aoeP8IlSCYwmaQSLleKPqhKwPZLI8lgr5eZuT71jQUWCxYxaNjMSuQmaCCNWt2QoDMOekkjNfvXKDtVd4QYnTDphYutZsUCqEsSHlma7qW5adsgkAAHQ308nHYiAyZ+GhI5ZC0cuMlTq4SY1Vw/U5soJW4PZvci40qPhsHBhs2KMzcSxiglY8L2khTmI2ObqwBpnZsxCgDWgtsL0kw2LjnwcB6rETJHEIpgY2KBRG7r917R5rBTrk5V9IQaaUu8JGFxaKTFF1sIyMtwzwMVVmQONbi4uw5313qyEU0Xknrk7mNpAPUx0f/VY+ugsqKi4TiCSXCntDylYWdfap1Ht2rZ9KXP1eYZ8ubLzy3tf2X0oN1FeXcAEnlr+lVmK6RwRwxzM/1ctihCs1xkMmaygmwRSxNtAKC1orxHKGAINwQCD6jsa9ZqDJriXH+dk99/3Gu2b1xNj/ADsnvv8AuNB1F4FfsTC/m/yvTxSP4FfsTC/m/wAr08UFdJwRGxIxLZi6xtGoLXRVZgzELtmawBPcBUpMEgUKEUKAQAFAAB3AGwBrfRQaWwindVOoOoB1Gx15jvr2YgSDbUbHmOW/KvV6rMd0jhjbIXBexOUEXHtJNk/1EUEriI+pk9x/7GvGDN3lP+Zf40Nv61XzpNOrFZkRCpASMK7E2PlSNceqwXv1rbgiJ4pQrEByRddx2EUj1EEEEeqgk8bjDYeQcsp/pYmtPRieR8LE0yqrldlJIsNBqQDewFxyJNTJIPqityTkIudz2bX9tVfQ6WQ4ch1UKjusZDXLIDozCwytfMLa7DvoL2qXpfIy4SQpGZD2dBa4AdSW7XJQCbb6aVdVB40xGHlyoZDkeyLa7HKeyL99BESRUiRnxDJcDyiltu5l12rVhuJzlwEj66M/fKmGw7+1frB7oFZ6LYRDh45DFldhc5l7Y19ZNtddKvAKCuxGOeIZpUGQDtMhLZRzJWwOXvIvbutU2BlKgqRlIuCNiDrfTQ+2tjLeqTAL9HxBg/4UgaSHuRgR1kQ9WodRyu45CglcK6O4fDNI0ESRmVszlVAubAW0+7pe3eT31ZUUUEbF8PSSxYajZgbMvsYailjpFwB5MWsoh62Pq41kAZQXVZGJi7TC/lK1j2TkIJF6cKKBAg6N4kFM0ZL/AFPVydaCMOiyOzxHW7XjITQMGuATZQalcS6KyyYLBx9WpkhikUgsOyxwkkQsdvOFdR7adaKD5zieimKkkc9XlDKVazqA4E+HZDmzlm+rR9woW5VQRrUXj/DWhvEyBrvIMOglytGGxSsrIv3iVNsq3IsBYAk19QrwYgTf9PVy/tpQKvRvgs8WMmkkzWbrszdgLJmlLRnQl2Kpp2guW5AuLVylj/Oye+/7jXbNcTY/zsnvv+40HUXgV+xML+b/ACvTxSP4FfsTC/m/yvTuaDJNQ5+JgMUUF3H3V5e8dk/GoOP4kWZ0UlUjF5HGn3SxQNstlF2bcXAGtyFLhmFHFAZZWeHAXPUYdCYxMtzead17RzWuEuNLEk3oHGP61iJJV/6Ub/ubym/oPUasYoVUZVAA7gLD9KS8d0O4Qv1YwsOf7oiBEpvtZ0IIPrvUSSDiHD0Z42kmwY8qKQibFwrreSNtpAB9xix03oG/iXBcO6kuAne6t1bd+pW1x6jcGqXhiFHP0Vc6k5syLkhbsqMrhiBmI2kS/O4q14Rh8PPHHiFb6QHUFJHOa4Oui6BdeVgQauQKCqg4+pJSRHicbq66W2uGUlSt/vX/AEOlQOhuMdjOuUdUknYe5zMSAzDKRoouLNftX5Wq6x2DzjQlXXVGG6nv9YOxHMVQYbjLrjCpiJEqKdDqJkzo0eulsqZrkjS296BqvWnEzhVLNawB3IF/VckCo+SZ9ysY/wAvbb9WAUfoa0Y3gyNFICC7MjjM5zHVSNL6Dflagz0axglwsTgFbr5JsSpBK5TbS4tbTuq0pV6HYsZpEBPayy2IawZlUuFJ0INw1hsS3fTVQFVPSIWSOXnFNC1/UXET/wDY5q2qv40gaMR/+Y6LsDpmDNoe5FY0FhRRRQFFFFAUUUUBRRRQBriXH+dk99/3Gu2jXEuP87J77/uNB1F4FfsTC/m/yvTu1JHgV+xML+b/ACvTuRQfLOk3E8UcNicKYBFDNJh4UlD3LmecrIdtSRfTddjfSmrj0WZVw8JCKmRQBpmsvZiud4wCpbKTcG3fSz4S+hmJxkajCOweKXK8eeylGfrEkAJtmQte41tfe1NSYUQwpGpusDopudQqqmUaHfKAdbnnbWgl4XorDFAIkuLAC973PeVPZNzuCLfoKxwvEtHJ1Ev+km/cbC5uSCASLkkFWXkCbuqrjuFuquNGUix7rkAH2B8p9gNBQYWL/Z3ERENMJji5QfdixIGZkHcsqgtb/Ep76dRSl0+gM3CpJY9JIVXExHmrxESj8bAimThuME0Mcq7SIjj2MoYf3oJJpS4zMsWOiJIF5IWtz7XWQHTfdl19dNtJvH5Q/EoEA7QEeuoItNHOy3tsES595e+gaTKxByry0LaC/s3/ALV5aI6l2JFjcDsjn+O2mptptWqXjMag2JfKCWyDNlA3JI0H4mkPpR4RY5I3hSaCFmIUiSQ5mW9mUFVIUkaX1tr6qC66NPkOGtYJIGUe3q1Pfzy8h+Jpjx/GoYiFdxnOyC7SH2IoLH9KWMdj8KRCqEHqnRAEcB7NlDBWHavZhcKRcbXFXGDwbAWhhTDqd2K9s7303vfmx/Cg04rj05HYjSBf8eJazWva4hQkn/Uy176O4aZnklndpAcoiLIIyBl7YVF8lb2sTcmx1tapRwkUH1srFmuq537RBZgoCgA5RmPL8TU7GY1IkLubKLXNidyBsB3kUEmitWIxSxqXchVUElibADvJNQ+LdIsPhQv0iVI85suY723PsHM7C4vagsaKwrXrNAUUUUBRRRQBriXH+dk99/3Gu2jXEuP87J77/uNB1F4FfsTC/m/yvTxSP4FfsTC/m/yvTxQVuPPVSCUeSQEk7gLnI/qsSQfU3qqhwnGhisM8rIIyrPFPExzdTNG1gb2sF72AvZlPKm50BBBFwdwdj6qQ+K4KbhuKbGwI02GcAYqNDdwq6JMq/fZB2TbdQAdr0DdwjFFkyt5adlv00P4jX9a3cUI6iS/+Bv7af1pUw2Jiy/ScFJZZACistoSLG4DKLKGNibm6m50JIJxfpPMYmyw3K2JCSowazC1mNtNmIy3tpprQXWOKjh85PkiLEX7rWkv+G9RuhuKWLhWCMrKv+7weUQP+GvfSd0j4vNPhYsJFKivigIxDEhdxGfOu8jakKtwSqi5Ohpm4FgY10ggJaMhOsxDEyAAAAXe7r2QNAAKC3m47myrEp7RyiVkYRA6i2urG40A0PeKg8W4aitADmJPXKG3Ysy5ibHsknLzGw0qdNwiSUFZ5Owd0Rbd1gWOu4vewqVxDAdYARYSISyMb6NY93I7Ed1BBXhrv1d7r1ZuCWN21U3KpYbAjUaVMfgkTi0qiXbSRQwFrbAjTa/tvRDi5BlEkZzW1KdpL2HfYi5OgI5VsONYjsxubm2oygb6knlpyudRpQVPHsBHmSyRE3DPdRmyqR2lsN7kKfUT6qsxwWMeSGT3JHX+ga1aZ8KeqlZyC5V9QLWGpCj1Da/Mi9Wcb3AI52P8A70Cv01bqcIi9Y2Z8Tg1W7dticTDdARqewG07r0st0cxxE4CSrIVkEjmcFcQ5xUbxugz9gLCGGy75bGvpzIDa4Btt6vXXq1B8t410IxMkeItGzGUcRDKZrhwcQkuFAUvlGga1rWuQd6vumOFxEkEEOHwrtG6lZ8rxLMkJUXhVpH3fRWYXsAedqc7Vm1Brwy2RRbLoNO7TbTu2/CtlFFAUUUUBRRRQBriXH+dk99/3Gu2jXEuP87J77/uNB1F4FfsTC/m/yvTxSP4FfsTC/m/yvTxQFYIrNFAp4roOY5Gm4fO2Edzd0CiTDSH/ABNESMrf5kKn21obBcYbQtw5f+YIpmb2hGIH/danOsNQfLelPR7G4NUxGDczYm7PicVOyIixIhIjy3ASK5zZF07Gt6ZegWHkjWQTtI2IcRSS9ZIsmrZ1GVkAUIVQEKu2tRcVihjZMdw7FRo7B16pbW+peIFZ766q2ftDYhRpepWD4fJhpRDAFskSmyqFSwcrlVb723uddCCNqBuvRVPBx6wAlXIeZJygHTlJY232voN6kR8bRts3r0233sdNv6jvoLCgmquTpDGOROtt0GlwL6tqLEn/AEmos3HHYNkUKLaObldtyWyINf8AMb70Frj8SqRszmwt7d9BpY8/VSPguCYrBQJPgZGmjyhpMJK1wwtdmgc6xMfKCXKm+ltKthi4XOeXERuTtEkyOWOpCAAgEnbKoGbQMWAq36O/+GTUkdrKT/hzHLv6rUG3gfGY8VAk8Juji+osQb2ZWHJgbgj1VPpP8HRDDHSR+Ykxs7Q9xWyK7L/lMgc/rTZJOFIBIBY2AJAJNr2Heba0GyitcmIVbZiBmNhcgXOug7zYbCvReg9UVrecAgEgEmw13NibDvNgdPUa2A0BRRRQFFFFAGuJcf52T33/AHGu2jXEuP8AOye+/wC40HUXgV+xML+b/K9PFI/gV+xML+b/ACvTxQFFFFAUUVpxeKWNC7GyqLk2v/QbmgXelvRn6RLDNDJ1GKjz9XMBfTLcxuPvxk7jccqXcZ0omhkT6cjYZlVl+kRgy4aTVbHrFBaI+V5akjMdSDammYdeytMGUDMY0G6G1s7WuGbUWXUAkeURcYh4dFCyzKWIAZXPK1vvLzIa+pudbbGgjcN6XCRBlKTD/FGcw2O3UhxvYahdOVShx7D2uVQXPPKNL2DdoDkNt+Vecf0A4fiDnfCxZjrnQdWxPfmjKk1F8XEI83isfEO5MZLb9GJ0oJi9I4gCI1W42C3N9AbfVI2xNv05G9EnEp5LhIXCkbsoQc9S0utrEaCM7Goh8HwO+P4jb/1RH9lrz4r8E3nuvxH/AF8TNIP0LWP6UC3jsBwmLELLijhnxAN1iwyF5Ga1u0sXakPtCjnavUcE+MYQssvD8JIzjtSN184JYmG2YpBdTtqxF7c6f+GcCw+FW2HhihHPIir+pG/4mq2eUESfVh4pSzHNmFyAqEDKps3ZBBNvV30E7BcE6mNI4JGREAVFshVVGw1W/wDWqbphiJo2wQiKvKXxGW6r2nGExDINfJ7YGxF9tjVtwvFOhEMpYkjMjsLFl/wtyEi8+8C/fU6bh0bypKyKZIwwRiLlQ2jAE7XA1oPnnD8Xi5Oq1xEqLNhzmmhCyK5w+I69bZBZFfqwGtoWIBIqIY8YyYb6RJi2UNwuZzksyOxmWZbIl8otGSpva9+dfWKKBV6Q8JLcQ4dOFdiksqtYsURTh5+1l8lSWKjNvsKahRRQFFFFAUUUUAa4lx/nZPff9xrto1xLj/Oye+/7jQdReBX7Ewv5v8r08Uj+BX7Ewv5v8r08UBRRRQFQuLr9VexbKyNZdSQrqxFueg2qbWCKDTDMkihlIZTzH/3Q/wBqjz8O0GSwAFsvK22/svobj1V7m4YCxdCY3O7Lz94HRvx19daxiZE0kTOP8Uev6oTcfheghQr1dgD1epJW11sbk3FzlFyAXBI00tsJj8QZBd1BBNhkNybnTTv3NhW1J45dFYEjkNGHrtuKiYnCZR2yci3a401F9SF1UjvXe5uNaCRDxYMpZUcgaeTrfmLbgivbYtr2WJj7SFG9u+tPD51C2VCL9sksDcsdyS1yf/ysvjja91A57tb8dF3BF/ZQa4kkc2mIWxvlTyWHrJ1I1sR6qlnFKui62Gw2AFtzsumuvKqubEdaAEzSMrAqwF1BHO4Krsbak+w1IThruBnbIo2VLEje2tgosDyX8aCFxZ+sMIHadZEZVUmy62Ljm1lvYmy9o77UxCtGFwKRghBa+53JPeWOrH1k1IFAUUUUBRRRQFFFFAUUUUAa4lx/nZPff9xrto1xLj/Oye+/7jQfffBb4R+H4XhWHhnxKxyL1mZSrki7sw2W2xps8cHCfTE+CT5aKKA8cHCfTE+CT5aPHBwn0xPgk+WiigPHBwn0xPgk+WjxwcJ9MT4JPloooDxwcJ9MT4JPlrHjf4T6YnwSfLRRQacR4VODv5eKjbuvHJcew5Lio8vhM4URZeIZQeRV3G97dtCbfjRRQeF8JHCsxY8QFzbyYyu3K4jvvc7863p4TODA3OKRj3ssrH/uU2/CiigleN/hPpifBJ8tZ8b/AAn0xPgk+WsUUGfHBwn0xPgk+WjxwcJ9MT4JPloooDxwcJ9MT4JPlo8cHCfTE+CT5aKKA8cHCfTE+CT5aPHBwn0xPgk+WiigPHBwn0xPgk+WjxwcJ9MT4JPloooDxwcJ9MT4JPlo8cHCfTE+CT5aKKDB8MHCvTE+CT5a5XxgzSORqCzEH1Ekiiig/9k="/>
          <p:cNvSpPr>
            <a:spLocks noChangeAspect="1" noChangeArrowheads="1"/>
          </p:cNvSpPr>
          <p:nvPr/>
        </p:nvSpPr>
        <p:spPr bwMode="auto">
          <a:xfrm>
            <a:off x="215900" y="-587375"/>
            <a:ext cx="16764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98" name="Picture 2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9794"/>
            <a:ext cx="4217194" cy="38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Build the </a:t>
            </a:r>
            <a:r>
              <a:rPr lang="en-US" dirty="0" err="1" smtClean="0"/>
              <a:t>Jacobian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Let’s use the direct method to build J</a:t>
            </a:r>
            <a:r>
              <a:rPr lang="en-US" baseline="-25000" dirty="0" smtClean="0">
                <a:sym typeface="Symbol"/>
              </a:rPr>
              <a:t></a:t>
            </a:r>
            <a:r>
              <a:rPr lang="en-US" dirty="0" smtClean="0">
                <a:sym typeface="Symbol"/>
              </a:rPr>
              <a:t> </a:t>
            </a:r>
          </a:p>
          <a:p>
            <a:endParaRPr lang="en-US" baseline="-25000" dirty="0">
              <a:sym typeface="Symbol"/>
            </a:endParaRPr>
          </a:p>
          <a:p>
            <a:endParaRPr lang="en-US" baseline="-25000" dirty="0" smtClean="0">
              <a:sym typeface="Symbol"/>
            </a:endParaRPr>
          </a:p>
          <a:p>
            <a:endParaRPr lang="en-US" baseline="-25000" dirty="0">
              <a:sym typeface="Symbol"/>
            </a:endParaRPr>
          </a:p>
          <a:p>
            <a:endParaRPr lang="en-US" baseline="-25000" dirty="0" smtClean="0">
              <a:sym typeface="Symbol"/>
            </a:endParaRPr>
          </a:p>
          <a:p>
            <a:endParaRPr lang="en-US" baseline="-25000" dirty="0">
              <a:sym typeface="Symbol"/>
            </a:endParaRPr>
          </a:p>
          <a:p>
            <a:endParaRPr lang="en-US" baseline="-25000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Hence,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437494"/>
              </p:ext>
            </p:extLst>
          </p:nvPr>
        </p:nvGraphicFramePr>
        <p:xfrm>
          <a:off x="304800" y="2057400"/>
          <a:ext cx="1390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" name="Equation" r:id="rId4" imgW="927000" imgH="711000" progId="Equation.DSMT4">
                  <p:embed/>
                </p:oleObj>
              </mc:Choice>
              <mc:Fallback>
                <p:oleObj name="Equation" r:id="rId4" imgW="9270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13906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20512"/>
              </p:ext>
            </p:extLst>
          </p:nvPr>
        </p:nvGraphicFramePr>
        <p:xfrm>
          <a:off x="1885950" y="2057400"/>
          <a:ext cx="1619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" name="Equation" r:id="rId6" imgW="1079280" imgH="711000" progId="Equation.DSMT4">
                  <p:embed/>
                </p:oleObj>
              </mc:Choice>
              <mc:Fallback>
                <p:oleObj name="Equation" r:id="rId6" imgW="107928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057400"/>
                        <a:ext cx="1619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52456"/>
              </p:ext>
            </p:extLst>
          </p:nvPr>
        </p:nvGraphicFramePr>
        <p:xfrm>
          <a:off x="3714750" y="2057400"/>
          <a:ext cx="1619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8" name="Equation" r:id="rId8" imgW="1079280" imgH="711000" progId="Equation.DSMT4">
                  <p:embed/>
                </p:oleObj>
              </mc:Choice>
              <mc:Fallback>
                <p:oleObj name="Equation" r:id="rId8" imgW="107928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2057400"/>
                        <a:ext cx="1619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557533"/>
              </p:ext>
            </p:extLst>
          </p:nvPr>
        </p:nvGraphicFramePr>
        <p:xfrm>
          <a:off x="5467350" y="2057400"/>
          <a:ext cx="1619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9" name="Equation" r:id="rId10" imgW="1079280" imgH="711000" progId="Equation.DSMT4">
                  <p:embed/>
                </p:oleObj>
              </mc:Choice>
              <mc:Fallback>
                <p:oleObj name="Equation" r:id="rId10" imgW="1079280" imgH="71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057400"/>
                        <a:ext cx="1619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928301"/>
              </p:ext>
            </p:extLst>
          </p:nvPr>
        </p:nvGraphicFramePr>
        <p:xfrm>
          <a:off x="7162800" y="2057400"/>
          <a:ext cx="1790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" name="Equation" r:id="rId12" imgW="1193760" imgH="711000" progId="Equation.DSMT4">
                  <p:embed/>
                </p:oleObj>
              </mc:Choice>
              <mc:Fallback>
                <p:oleObj name="Equation" r:id="rId12" imgW="119376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57400"/>
                        <a:ext cx="1790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07201"/>
              </p:ext>
            </p:extLst>
          </p:nvPr>
        </p:nvGraphicFramePr>
        <p:xfrm>
          <a:off x="609600" y="3124200"/>
          <a:ext cx="3067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" name="Equation" r:id="rId14" imgW="2044440" imgH="711000" progId="Equation.DSMT4">
                  <p:embed/>
                </p:oleObj>
              </mc:Choice>
              <mc:Fallback>
                <p:oleObj name="Equation" r:id="rId14" imgW="204444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3067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47472"/>
              </p:ext>
            </p:extLst>
          </p:nvPr>
        </p:nvGraphicFramePr>
        <p:xfrm>
          <a:off x="1905000" y="4267200"/>
          <a:ext cx="66675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" name="Equation" r:id="rId16" imgW="4444920" imgH="1396800" progId="Equation.DSMT4">
                  <p:embed/>
                </p:oleObj>
              </mc:Choice>
              <mc:Fallback>
                <p:oleObj name="Equation" r:id="rId16" imgW="4444920" imgH="1396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67200"/>
                        <a:ext cx="6667500" cy="2095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20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609600"/>
          </a:xfrm>
        </p:spPr>
        <p:txBody>
          <a:bodyPr/>
          <a:lstStyle/>
          <a:p>
            <a:r>
              <a:rPr lang="en-US" dirty="0" smtClean="0"/>
              <a:t>Step 1: Identify the Joint Axes</a:t>
            </a:r>
            <a:endParaRPr lang="en-US" dirty="0"/>
          </a:p>
        </p:txBody>
      </p:sp>
      <p:pic>
        <p:nvPicPr>
          <p:cNvPr id="7" name="Picture 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819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649861" y="1236760"/>
            <a:ext cx="748027" cy="4554440"/>
            <a:chOff x="3649861" y="1236760"/>
            <a:chExt cx="748027" cy="4554440"/>
          </a:xfrm>
        </p:grpSpPr>
        <p:grpSp>
          <p:nvGrpSpPr>
            <p:cNvPr id="31" name="Group 30"/>
            <p:cNvGrpSpPr/>
            <p:nvPr/>
          </p:nvGrpSpPr>
          <p:grpSpPr>
            <a:xfrm>
              <a:off x="3992106" y="1600200"/>
              <a:ext cx="405782" cy="4191000"/>
              <a:chOff x="3992106" y="1600200"/>
              <a:chExt cx="405782" cy="4191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076700" y="2535462"/>
                <a:ext cx="321188" cy="3255738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992106" y="1600200"/>
                <a:ext cx="76200" cy="772406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 rot="15820679">
              <a:off x="3378312" y="150830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#1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67855" y="3827877"/>
            <a:ext cx="4461445" cy="1468668"/>
            <a:chOff x="1367855" y="3827877"/>
            <a:chExt cx="4461445" cy="1468668"/>
          </a:xfrm>
        </p:grpSpPr>
        <p:grpSp>
          <p:nvGrpSpPr>
            <p:cNvPr id="18" name="Group 17"/>
            <p:cNvGrpSpPr/>
            <p:nvPr/>
          </p:nvGrpSpPr>
          <p:grpSpPr>
            <a:xfrm>
              <a:off x="1672936" y="3827877"/>
              <a:ext cx="4156364" cy="1468668"/>
              <a:chOff x="1672936" y="3827877"/>
              <a:chExt cx="4156364" cy="146866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672936" y="4763145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276600" y="4032355"/>
                <a:ext cx="1981200" cy="691849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334000" y="3827877"/>
                <a:ext cx="495300" cy="17296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20477204">
              <a:off x="1367855" y="4899751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#2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74902" y="2166750"/>
            <a:ext cx="4087698" cy="1351559"/>
            <a:chOff x="1474902" y="2166750"/>
            <a:chExt cx="4087698" cy="1351559"/>
          </a:xfrm>
        </p:grpSpPr>
        <p:grpSp>
          <p:nvGrpSpPr>
            <p:cNvPr id="48" name="Group 47"/>
            <p:cNvGrpSpPr/>
            <p:nvPr/>
          </p:nvGrpSpPr>
          <p:grpSpPr>
            <a:xfrm>
              <a:off x="2124297" y="2166750"/>
              <a:ext cx="3438303" cy="1220376"/>
              <a:chOff x="2124297" y="2166750"/>
              <a:chExt cx="3438303" cy="122037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2124297" y="2853726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733800" y="2587495"/>
                <a:ext cx="664088" cy="23190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572000" y="2166750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477204">
              <a:off x="1474902" y="3148977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23158" y="2736494"/>
            <a:ext cx="3546093" cy="1126967"/>
            <a:chOff x="2923158" y="2736494"/>
            <a:chExt cx="3546093" cy="1126967"/>
          </a:xfrm>
        </p:grpSpPr>
        <p:grpSp>
          <p:nvGrpSpPr>
            <p:cNvPr id="47" name="Group 46"/>
            <p:cNvGrpSpPr/>
            <p:nvPr/>
          </p:nvGrpSpPr>
          <p:grpSpPr>
            <a:xfrm>
              <a:off x="3340052" y="2736494"/>
              <a:ext cx="3129199" cy="1083634"/>
              <a:chOff x="3340052" y="2736494"/>
              <a:chExt cx="3129199" cy="10836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4898512" y="3097915"/>
                <a:ext cx="511688" cy="17868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340052" y="3286728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478651" y="2736494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477204">
              <a:off x="2923158" y="349412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#4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220" y="3286728"/>
            <a:ext cx="1583468" cy="861224"/>
            <a:chOff x="5224220" y="3286728"/>
            <a:chExt cx="1583468" cy="86122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24220" y="3286728"/>
              <a:ext cx="1159515" cy="575274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540859">
              <a:off x="5895259" y="377862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#5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3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838200"/>
            <a:ext cx="8686800" cy="609600"/>
          </a:xfrm>
        </p:spPr>
        <p:txBody>
          <a:bodyPr/>
          <a:lstStyle/>
          <a:p>
            <a:r>
              <a:rPr lang="en-US" dirty="0" smtClean="0"/>
              <a:t>Step 2: Assign link </a:t>
            </a:r>
            <a:r>
              <a:rPr lang="en-US" dirty="0" err="1" smtClean="0"/>
              <a:t>origns</a:t>
            </a:r>
            <a:endParaRPr lang="en-US" dirty="0"/>
          </a:p>
        </p:txBody>
      </p:sp>
      <p:pic>
        <p:nvPicPr>
          <p:cNvPr id="7" name="Picture 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819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649861" y="1236760"/>
            <a:ext cx="748027" cy="4554440"/>
            <a:chOff x="3649861" y="1236760"/>
            <a:chExt cx="748027" cy="4554440"/>
          </a:xfrm>
        </p:grpSpPr>
        <p:grpSp>
          <p:nvGrpSpPr>
            <p:cNvPr id="31" name="Group 30"/>
            <p:cNvGrpSpPr/>
            <p:nvPr/>
          </p:nvGrpSpPr>
          <p:grpSpPr>
            <a:xfrm>
              <a:off x="3992106" y="1600200"/>
              <a:ext cx="405782" cy="4191000"/>
              <a:chOff x="3992106" y="1600200"/>
              <a:chExt cx="405782" cy="4191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076700" y="2535462"/>
                <a:ext cx="321188" cy="3255738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992106" y="1600200"/>
                <a:ext cx="76200" cy="772406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 rot="15820679">
              <a:off x="3378312" y="150830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#1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67855" y="3827877"/>
            <a:ext cx="4461445" cy="1468668"/>
            <a:chOff x="1367855" y="3827877"/>
            <a:chExt cx="4461445" cy="1468668"/>
          </a:xfrm>
        </p:grpSpPr>
        <p:grpSp>
          <p:nvGrpSpPr>
            <p:cNvPr id="18" name="Group 17"/>
            <p:cNvGrpSpPr/>
            <p:nvPr/>
          </p:nvGrpSpPr>
          <p:grpSpPr>
            <a:xfrm>
              <a:off x="1672936" y="3827877"/>
              <a:ext cx="4156364" cy="1468668"/>
              <a:chOff x="1672936" y="3827877"/>
              <a:chExt cx="4156364" cy="146866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672936" y="4763145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276600" y="4032355"/>
                <a:ext cx="1981200" cy="691849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334000" y="3827877"/>
                <a:ext cx="495300" cy="17296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20477204">
              <a:off x="1367855" y="4899751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#2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74902" y="2166750"/>
            <a:ext cx="4087698" cy="1351559"/>
            <a:chOff x="1474902" y="2166750"/>
            <a:chExt cx="4087698" cy="1351559"/>
          </a:xfrm>
        </p:grpSpPr>
        <p:grpSp>
          <p:nvGrpSpPr>
            <p:cNvPr id="48" name="Group 47"/>
            <p:cNvGrpSpPr/>
            <p:nvPr/>
          </p:nvGrpSpPr>
          <p:grpSpPr>
            <a:xfrm>
              <a:off x="2124297" y="2166750"/>
              <a:ext cx="3438303" cy="1220376"/>
              <a:chOff x="2124297" y="2166750"/>
              <a:chExt cx="3438303" cy="122037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2124297" y="2853726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733800" y="2587495"/>
                <a:ext cx="664088" cy="23190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572000" y="2166750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477204">
              <a:off x="1474902" y="3148977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23158" y="2736494"/>
            <a:ext cx="3546093" cy="1126967"/>
            <a:chOff x="2923158" y="2736494"/>
            <a:chExt cx="3546093" cy="1126967"/>
          </a:xfrm>
        </p:grpSpPr>
        <p:grpSp>
          <p:nvGrpSpPr>
            <p:cNvPr id="47" name="Group 46"/>
            <p:cNvGrpSpPr/>
            <p:nvPr/>
          </p:nvGrpSpPr>
          <p:grpSpPr>
            <a:xfrm>
              <a:off x="3340052" y="2736494"/>
              <a:ext cx="3129199" cy="1083634"/>
              <a:chOff x="3340052" y="2736494"/>
              <a:chExt cx="3129199" cy="10836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4898512" y="3097915"/>
                <a:ext cx="511688" cy="17868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340052" y="3286728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478651" y="2736494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477204">
              <a:off x="2923158" y="349412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#4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220" y="3286728"/>
            <a:ext cx="1583468" cy="861224"/>
            <a:chOff x="5224220" y="3286728"/>
            <a:chExt cx="1583468" cy="86122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24220" y="3286728"/>
              <a:ext cx="1159515" cy="575274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540859">
              <a:off x="5895259" y="377862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#5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611711" y="4060573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83804" y="2587495"/>
            <a:ext cx="237353" cy="2379794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78562" y="2543655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82828" y="1920165"/>
            <a:ext cx="198894" cy="1994193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429089" y="4327416"/>
            <a:ext cx="892624" cy="1113729"/>
            <a:chOff x="3429089" y="4327416"/>
            <a:chExt cx="892624" cy="1113729"/>
          </a:xfrm>
        </p:grpSpPr>
        <p:sp>
          <p:nvSpPr>
            <p:cNvPr id="64" name="Text Box 36"/>
            <p:cNvSpPr txBox="1">
              <a:spLocks noChangeArrowheads="1"/>
            </p:cNvSpPr>
            <p:nvPr/>
          </p:nvSpPr>
          <p:spPr bwMode="auto">
            <a:xfrm>
              <a:off x="3429089" y="4967289"/>
              <a:ext cx="733498" cy="47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origin of frame{1}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78562" y="4327416"/>
              <a:ext cx="543151" cy="547168"/>
              <a:chOff x="244098" y="3830801"/>
              <a:chExt cx="543151" cy="547168"/>
            </a:xfrm>
          </p:grpSpPr>
          <p:sp>
            <p:nvSpPr>
              <p:cNvPr id="63" name="Oval 33"/>
              <p:cNvSpPr>
                <a:spLocks noChangeAspect="1" noChangeArrowheads="1"/>
              </p:cNvSpPr>
              <p:nvPr/>
            </p:nvSpPr>
            <p:spPr bwMode="auto">
              <a:xfrm>
                <a:off x="675834" y="3830801"/>
                <a:ext cx="91448" cy="9144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 rot="4004123" flipH="1" flipV="1">
                <a:off x="336580" y="3927300"/>
                <a:ext cx="358187" cy="543151"/>
              </a:xfrm>
              <a:custGeom>
                <a:avLst/>
                <a:gdLst>
                  <a:gd name="T0" fmla="*/ 0 w 720"/>
                  <a:gd name="T1" fmla="*/ 0 h 648"/>
                  <a:gd name="T2" fmla="*/ 576 w 720"/>
                  <a:gd name="T3" fmla="*/ 360 h 648"/>
                  <a:gd name="T4" fmla="*/ 288 w 720"/>
                  <a:gd name="T5" fmla="*/ 288 h 648"/>
                  <a:gd name="T6" fmla="*/ 720 w 720"/>
                  <a:gd name="T7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0" h="648">
                    <a:moveTo>
                      <a:pt x="0" y="0"/>
                    </a:moveTo>
                    <a:cubicBezTo>
                      <a:pt x="264" y="156"/>
                      <a:pt x="528" y="312"/>
                      <a:pt x="576" y="360"/>
                    </a:cubicBezTo>
                    <a:cubicBezTo>
                      <a:pt x="624" y="408"/>
                      <a:pt x="264" y="240"/>
                      <a:pt x="288" y="288"/>
                    </a:cubicBezTo>
                    <a:cubicBezTo>
                      <a:pt x="312" y="336"/>
                      <a:pt x="516" y="492"/>
                      <a:pt x="720" y="648"/>
                    </a:cubicBez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369966" y="4090488"/>
            <a:ext cx="1346360" cy="507462"/>
            <a:chOff x="4369966" y="4090488"/>
            <a:chExt cx="1346360" cy="507462"/>
          </a:xfrm>
        </p:grpSpPr>
        <p:sp>
          <p:nvSpPr>
            <p:cNvPr id="67" name="Text Box 36"/>
            <p:cNvSpPr txBox="1">
              <a:spLocks noChangeArrowheads="1"/>
            </p:cNvSpPr>
            <p:nvPr/>
          </p:nvSpPr>
          <p:spPr bwMode="auto">
            <a:xfrm>
              <a:off x="4982828" y="4090488"/>
              <a:ext cx="733498" cy="47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origin of frame{2}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41"/>
            <p:cNvSpPr>
              <a:spLocks/>
            </p:cNvSpPr>
            <p:nvPr/>
          </p:nvSpPr>
          <p:spPr bwMode="auto">
            <a:xfrm rot="18472608" flipH="1" flipV="1">
              <a:off x="4462448" y="4147281"/>
              <a:ext cx="358187" cy="543151"/>
            </a:xfrm>
            <a:custGeom>
              <a:avLst/>
              <a:gdLst>
                <a:gd name="T0" fmla="*/ 0 w 720"/>
                <a:gd name="T1" fmla="*/ 0 h 648"/>
                <a:gd name="T2" fmla="*/ 576 w 720"/>
                <a:gd name="T3" fmla="*/ 360 h 648"/>
                <a:gd name="T4" fmla="*/ 288 w 720"/>
                <a:gd name="T5" fmla="*/ 288 h 648"/>
                <a:gd name="T6" fmla="*/ 720 w 720"/>
                <a:gd name="T7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648">
                  <a:moveTo>
                    <a:pt x="0" y="0"/>
                  </a:moveTo>
                  <a:cubicBezTo>
                    <a:pt x="264" y="156"/>
                    <a:pt x="528" y="312"/>
                    <a:pt x="576" y="360"/>
                  </a:cubicBezTo>
                  <a:cubicBezTo>
                    <a:pt x="624" y="408"/>
                    <a:pt x="264" y="240"/>
                    <a:pt x="288" y="288"/>
                  </a:cubicBezTo>
                  <a:cubicBezTo>
                    <a:pt x="312" y="336"/>
                    <a:pt x="516" y="492"/>
                    <a:pt x="720" y="6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62214" y="2655914"/>
            <a:ext cx="892624" cy="1113729"/>
            <a:chOff x="3429089" y="4327416"/>
            <a:chExt cx="892624" cy="1113729"/>
          </a:xfrm>
        </p:grpSpPr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3429089" y="4967289"/>
              <a:ext cx="733498" cy="47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origin of frame{3}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78562" y="4327416"/>
              <a:ext cx="543151" cy="547168"/>
              <a:chOff x="244098" y="3830801"/>
              <a:chExt cx="543151" cy="547168"/>
            </a:xfrm>
          </p:grpSpPr>
          <p:sp>
            <p:nvSpPr>
              <p:cNvPr id="74" name="Oval 33"/>
              <p:cNvSpPr>
                <a:spLocks noChangeAspect="1" noChangeArrowheads="1"/>
              </p:cNvSpPr>
              <p:nvPr/>
            </p:nvSpPr>
            <p:spPr bwMode="auto">
              <a:xfrm>
                <a:off x="675834" y="3830801"/>
                <a:ext cx="91448" cy="9144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1"/>
              <p:cNvSpPr>
                <a:spLocks/>
              </p:cNvSpPr>
              <p:nvPr/>
            </p:nvSpPr>
            <p:spPr bwMode="auto">
              <a:xfrm rot="4004123" flipH="1" flipV="1">
                <a:off x="336580" y="3927300"/>
                <a:ext cx="358187" cy="543151"/>
              </a:xfrm>
              <a:custGeom>
                <a:avLst/>
                <a:gdLst>
                  <a:gd name="T0" fmla="*/ 0 w 720"/>
                  <a:gd name="T1" fmla="*/ 0 h 648"/>
                  <a:gd name="T2" fmla="*/ 576 w 720"/>
                  <a:gd name="T3" fmla="*/ 360 h 648"/>
                  <a:gd name="T4" fmla="*/ 288 w 720"/>
                  <a:gd name="T5" fmla="*/ 288 h 648"/>
                  <a:gd name="T6" fmla="*/ 720 w 720"/>
                  <a:gd name="T7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0" h="648">
                    <a:moveTo>
                      <a:pt x="0" y="0"/>
                    </a:moveTo>
                    <a:cubicBezTo>
                      <a:pt x="264" y="156"/>
                      <a:pt x="528" y="312"/>
                      <a:pt x="576" y="360"/>
                    </a:cubicBezTo>
                    <a:cubicBezTo>
                      <a:pt x="624" y="408"/>
                      <a:pt x="264" y="240"/>
                      <a:pt x="288" y="288"/>
                    </a:cubicBezTo>
                    <a:cubicBezTo>
                      <a:pt x="312" y="336"/>
                      <a:pt x="516" y="492"/>
                      <a:pt x="720" y="648"/>
                    </a:cubicBez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057653" y="2895600"/>
            <a:ext cx="1784998" cy="507462"/>
            <a:chOff x="5057653" y="2895600"/>
            <a:chExt cx="1647947" cy="507462"/>
          </a:xfrm>
        </p:grpSpPr>
        <p:sp>
          <p:nvSpPr>
            <p:cNvPr id="69" name="Oval 33"/>
            <p:cNvSpPr>
              <a:spLocks noChangeAspect="1" noChangeArrowheads="1"/>
            </p:cNvSpPr>
            <p:nvPr/>
          </p:nvSpPr>
          <p:spPr bwMode="auto">
            <a:xfrm>
              <a:off x="5057653" y="3154189"/>
              <a:ext cx="91448" cy="914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206840" y="2895600"/>
              <a:ext cx="1498760" cy="507462"/>
              <a:chOff x="4369966" y="4090488"/>
              <a:chExt cx="1498760" cy="507462"/>
            </a:xfrm>
          </p:grpSpPr>
          <p:sp>
            <p:nvSpPr>
              <p:cNvPr id="77" name="Text Box 36"/>
              <p:cNvSpPr txBox="1">
                <a:spLocks noChangeArrowheads="1"/>
              </p:cNvSpPr>
              <p:nvPr/>
            </p:nvSpPr>
            <p:spPr bwMode="auto">
              <a:xfrm>
                <a:off x="4879452" y="4090488"/>
                <a:ext cx="989274" cy="473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origin of frames {4 &amp; 5}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41"/>
              <p:cNvSpPr>
                <a:spLocks/>
              </p:cNvSpPr>
              <p:nvPr/>
            </p:nvSpPr>
            <p:spPr bwMode="auto">
              <a:xfrm rot="18472608" flipH="1" flipV="1">
                <a:off x="4462448" y="4147281"/>
                <a:ext cx="358187" cy="543151"/>
              </a:xfrm>
              <a:custGeom>
                <a:avLst/>
                <a:gdLst>
                  <a:gd name="T0" fmla="*/ 0 w 720"/>
                  <a:gd name="T1" fmla="*/ 0 h 648"/>
                  <a:gd name="T2" fmla="*/ 576 w 720"/>
                  <a:gd name="T3" fmla="*/ 360 h 648"/>
                  <a:gd name="T4" fmla="*/ 288 w 720"/>
                  <a:gd name="T5" fmla="*/ 288 h 648"/>
                  <a:gd name="T6" fmla="*/ 720 w 720"/>
                  <a:gd name="T7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0" h="648">
                    <a:moveTo>
                      <a:pt x="0" y="0"/>
                    </a:moveTo>
                    <a:cubicBezTo>
                      <a:pt x="264" y="156"/>
                      <a:pt x="528" y="312"/>
                      <a:pt x="576" y="360"/>
                    </a:cubicBezTo>
                    <a:cubicBezTo>
                      <a:pt x="624" y="408"/>
                      <a:pt x="264" y="240"/>
                      <a:pt x="288" y="288"/>
                    </a:cubicBezTo>
                    <a:cubicBezTo>
                      <a:pt x="312" y="336"/>
                      <a:pt x="516" y="492"/>
                      <a:pt x="720" y="648"/>
                    </a:cubicBez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4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838200"/>
            <a:ext cx="8686800" cy="609600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  <a:r>
              <a:rPr lang="en-US" dirty="0" smtClean="0"/>
              <a:t>: Assign z-axes</a:t>
            </a:r>
            <a:endParaRPr lang="en-US" dirty="0"/>
          </a:p>
        </p:txBody>
      </p:sp>
      <p:pic>
        <p:nvPicPr>
          <p:cNvPr id="7" name="Picture 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819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649861" y="1236760"/>
            <a:ext cx="748027" cy="4554440"/>
            <a:chOff x="3649861" y="1236760"/>
            <a:chExt cx="748027" cy="4554440"/>
          </a:xfrm>
        </p:grpSpPr>
        <p:grpSp>
          <p:nvGrpSpPr>
            <p:cNvPr id="31" name="Group 30"/>
            <p:cNvGrpSpPr/>
            <p:nvPr/>
          </p:nvGrpSpPr>
          <p:grpSpPr>
            <a:xfrm>
              <a:off x="3992106" y="1600200"/>
              <a:ext cx="405782" cy="4191000"/>
              <a:chOff x="3992106" y="1600200"/>
              <a:chExt cx="405782" cy="4191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076700" y="2535462"/>
                <a:ext cx="321188" cy="3255738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992106" y="1600200"/>
                <a:ext cx="76200" cy="772406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 rot="15820679">
              <a:off x="3378312" y="150830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#1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67855" y="3827877"/>
            <a:ext cx="4461445" cy="1468668"/>
            <a:chOff x="1367855" y="3827877"/>
            <a:chExt cx="4461445" cy="1468668"/>
          </a:xfrm>
        </p:grpSpPr>
        <p:grpSp>
          <p:nvGrpSpPr>
            <p:cNvPr id="18" name="Group 17"/>
            <p:cNvGrpSpPr/>
            <p:nvPr/>
          </p:nvGrpSpPr>
          <p:grpSpPr>
            <a:xfrm>
              <a:off x="1672936" y="3827877"/>
              <a:ext cx="4156364" cy="1468668"/>
              <a:chOff x="1672936" y="3827877"/>
              <a:chExt cx="4156364" cy="146866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672936" y="4763145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276600" y="4032355"/>
                <a:ext cx="1981200" cy="691849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334000" y="3827877"/>
                <a:ext cx="495300" cy="17296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20477204">
              <a:off x="1367855" y="4899751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#2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74902" y="2166750"/>
            <a:ext cx="4087698" cy="1351559"/>
            <a:chOff x="1474902" y="2166750"/>
            <a:chExt cx="4087698" cy="1351559"/>
          </a:xfrm>
        </p:grpSpPr>
        <p:grpSp>
          <p:nvGrpSpPr>
            <p:cNvPr id="48" name="Group 47"/>
            <p:cNvGrpSpPr/>
            <p:nvPr/>
          </p:nvGrpSpPr>
          <p:grpSpPr>
            <a:xfrm>
              <a:off x="2124297" y="2166750"/>
              <a:ext cx="3438303" cy="1220376"/>
              <a:chOff x="2124297" y="2166750"/>
              <a:chExt cx="3438303" cy="122037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2124297" y="2853726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733800" y="2587495"/>
                <a:ext cx="664088" cy="23190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572000" y="2166750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477204">
              <a:off x="1474902" y="3148977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23158" y="2736494"/>
            <a:ext cx="3546093" cy="1126967"/>
            <a:chOff x="2923158" y="2736494"/>
            <a:chExt cx="3546093" cy="1126967"/>
          </a:xfrm>
        </p:grpSpPr>
        <p:grpSp>
          <p:nvGrpSpPr>
            <p:cNvPr id="47" name="Group 46"/>
            <p:cNvGrpSpPr/>
            <p:nvPr/>
          </p:nvGrpSpPr>
          <p:grpSpPr>
            <a:xfrm>
              <a:off x="3340052" y="2736494"/>
              <a:ext cx="3129199" cy="1083634"/>
              <a:chOff x="3340052" y="2736494"/>
              <a:chExt cx="3129199" cy="10836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4898512" y="3097915"/>
                <a:ext cx="511688" cy="17868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340052" y="3286728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478651" y="2736494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477204">
              <a:off x="2923158" y="349412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#4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220" y="3286728"/>
            <a:ext cx="1583468" cy="861224"/>
            <a:chOff x="5224220" y="3286728"/>
            <a:chExt cx="1583468" cy="86122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24220" y="3286728"/>
              <a:ext cx="1159515" cy="575274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540859">
              <a:off x="5895259" y="377862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#5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611711" y="4060573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83804" y="2587495"/>
            <a:ext cx="237353" cy="2379794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78562" y="2543655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82828" y="1920165"/>
            <a:ext cx="198894" cy="1994193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33"/>
          <p:cNvSpPr>
            <a:spLocks noChangeAspect="1" noChangeArrowheads="1"/>
          </p:cNvSpPr>
          <p:nvPr/>
        </p:nvSpPr>
        <p:spPr bwMode="auto">
          <a:xfrm>
            <a:off x="4210298" y="4327416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33"/>
          <p:cNvSpPr>
            <a:spLocks noChangeAspect="1" noChangeArrowheads="1"/>
          </p:cNvSpPr>
          <p:nvPr/>
        </p:nvSpPr>
        <p:spPr bwMode="auto">
          <a:xfrm>
            <a:off x="4043423" y="2655914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33"/>
          <p:cNvSpPr>
            <a:spLocks noChangeAspect="1" noChangeArrowheads="1"/>
          </p:cNvSpPr>
          <p:nvPr/>
        </p:nvSpPr>
        <p:spPr bwMode="auto">
          <a:xfrm>
            <a:off x="5057653" y="3154189"/>
            <a:ext cx="99053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02549" y="3864856"/>
            <a:ext cx="365731" cy="489579"/>
            <a:chOff x="4202549" y="3864856"/>
            <a:chExt cx="365731" cy="489579"/>
          </a:xfrm>
        </p:grpSpPr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-180000">
            <a:off x="3845470" y="4387092"/>
            <a:ext cx="419741" cy="302658"/>
            <a:chOff x="3848456" y="4383538"/>
            <a:chExt cx="419741" cy="302658"/>
          </a:xfrm>
        </p:grpSpPr>
        <p:sp>
          <p:nvSpPr>
            <p:cNvPr id="85" name="Line 18"/>
            <p:cNvSpPr>
              <a:spLocks noChangeShapeType="1"/>
            </p:cNvSpPr>
            <p:nvPr/>
          </p:nvSpPr>
          <p:spPr bwMode="auto">
            <a:xfrm rot="120000" flipH="1">
              <a:off x="3965089" y="4383538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3848456" y="44118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67621" y="2698655"/>
            <a:ext cx="419741" cy="293132"/>
            <a:chOff x="3667621" y="2708181"/>
            <a:chExt cx="419741" cy="293132"/>
          </a:xfrm>
        </p:grpSpPr>
        <p:sp>
          <p:nvSpPr>
            <p:cNvPr id="87" name="Line 18"/>
            <p:cNvSpPr>
              <a:spLocks noChangeShapeType="1"/>
            </p:cNvSpPr>
            <p:nvPr/>
          </p:nvSpPr>
          <p:spPr bwMode="auto">
            <a:xfrm rot="120000" flipH="1">
              <a:off x="3784254" y="2708181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auto">
            <a:xfrm>
              <a:off x="3667621" y="2726968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-240000">
            <a:off x="4732444" y="3206325"/>
            <a:ext cx="388745" cy="279411"/>
            <a:chOff x="4722918" y="3192036"/>
            <a:chExt cx="388745" cy="279411"/>
          </a:xfrm>
        </p:grpSpPr>
        <p:sp>
          <p:nvSpPr>
            <p:cNvPr id="89" name="Line 18"/>
            <p:cNvSpPr>
              <a:spLocks noChangeShapeType="1"/>
            </p:cNvSpPr>
            <p:nvPr/>
          </p:nvSpPr>
          <p:spPr bwMode="auto">
            <a:xfrm rot="120000" flipH="1">
              <a:off x="4808555" y="3192036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 Box 17"/>
            <p:cNvSpPr txBox="1">
              <a:spLocks noChangeArrowheads="1"/>
            </p:cNvSpPr>
            <p:nvPr/>
          </p:nvSpPr>
          <p:spPr bwMode="auto">
            <a:xfrm>
              <a:off x="4722918" y="3197102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-240000">
            <a:off x="5133962" y="3157699"/>
            <a:ext cx="656593" cy="274345"/>
            <a:chOff x="5133962" y="3176751"/>
            <a:chExt cx="656593" cy="274345"/>
          </a:xfrm>
        </p:grpSpPr>
        <p:sp>
          <p:nvSpPr>
            <p:cNvPr id="9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5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838200"/>
            <a:ext cx="8686800" cy="609600"/>
          </a:xfrm>
        </p:spPr>
        <p:txBody>
          <a:bodyPr/>
          <a:lstStyle/>
          <a:p>
            <a:r>
              <a:rPr lang="en-US" dirty="0" smtClean="0"/>
              <a:t>Step 4: Assign x-axes</a:t>
            </a:r>
            <a:endParaRPr lang="en-US" dirty="0"/>
          </a:p>
        </p:txBody>
      </p:sp>
      <p:pic>
        <p:nvPicPr>
          <p:cNvPr id="7" name="Picture 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819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649861" y="1236760"/>
            <a:ext cx="748027" cy="4554440"/>
            <a:chOff x="3649861" y="1236760"/>
            <a:chExt cx="748027" cy="4554440"/>
          </a:xfrm>
        </p:grpSpPr>
        <p:grpSp>
          <p:nvGrpSpPr>
            <p:cNvPr id="31" name="Group 30"/>
            <p:cNvGrpSpPr/>
            <p:nvPr/>
          </p:nvGrpSpPr>
          <p:grpSpPr>
            <a:xfrm>
              <a:off x="3992106" y="1600200"/>
              <a:ext cx="405782" cy="4191000"/>
              <a:chOff x="3992106" y="1600200"/>
              <a:chExt cx="405782" cy="4191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076700" y="2535462"/>
                <a:ext cx="321188" cy="3255738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992106" y="1600200"/>
                <a:ext cx="76200" cy="772406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 rot="15820679">
              <a:off x="3378312" y="150830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#1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67855" y="3827877"/>
            <a:ext cx="4461445" cy="1468668"/>
            <a:chOff x="1367855" y="3827877"/>
            <a:chExt cx="4461445" cy="1468668"/>
          </a:xfrm>
        </p:grpSpPr>
        <p:grpSp>
          <p:nvGrpSpPr>
            <p:cNvPr id="18" name="Group 17"/>
            <p:cNvGrpSpPr/>
            <p:nvPr/>
          </p:nvGrpSpPr>
          <p:grpSpPr>
            <a:xfrm>
              <a:off x="1672936" y="3827877"/>
              <a:ext cx="4156364" cy="1468668"/>
              <a:chOff x="1672936" y="3827877"/>
              <a:chExt cx="4156364" cy="146866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672936" y="4763145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276600" y="4032355"/>
                <a:ext cx="1981200" cy="691849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334000" y="3827877"/>
                <a:ext cx="495300" cy="17296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20477204">
              <a:off x="1367855" y="4899751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#2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74902" y="2166750"/>
            <a:ext cx="4087698" cy="1351559"/>
            <a:chOff x="1474902" y="2166750"/>
            <a:chExt cx="4087698" cy="1351559"/>
          </a:xfrm>
        </p:grpSpPr>
        <p:grpSp>
          <p:nvGrpSpPr>
            <p:cNvPr id="48" name="Group 47"/>
            <p:cNvGrpSpPr/>
            <p:nvPr/>
          </p:nvGrpSpPr>
          <p:grpSpPr>
            <a:xfrm>
              <a:off x="2124297" y="2166750"/>
              <a:ext cx="3438303" cy="1220376"/>
              <a:chOff x="2124297" y="2166750"/>
              <a:chExt cx="3438303" cy="122037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2124297" y="2853726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733800" y="2587495"/>
                <a:ext cx="664088" cy="23190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572000" y="2166750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477204">
              <a:off x="1474902" y="3148977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23158" y="2736494"/>
            <a:ext cx="3546093" cy="1126967"/>
            <a:chOff x="2923158" y="2736494"/>
            <a:chExt cx="3546093" cy="1126967"/>
          </a:xfrm>
        </p:grpSpPr>
        <p:grpSp>
          <p:nvGrpSpPr>
            <p:cNvPr id="47" name="Group 46"/>
            <p:cNvGrpSpPr/>
            <p:nvPr/>
          </p:nvGrpSpPr>
          <p:grpSpPr>
            <a:xfrm>
              <a:off x="3340052" y="2736494"/>
              <a:ext cx="3129199" cy="1083634"/>
              <a:chOff x="3340052" y="2736494"/>
              <a:chExt cx="3129199" cy="10836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4898512" y="3097915"/>
                <a:ext cx="511688" cy="17868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340052" y="3286728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478651" y="2736494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477204">
              <a:off x="2923158" y="349412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#4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220" y="3286728"/>
            <a:ext cx="1583468" cy="861224"/>
            <a:chOff x="5224220" y="3286728"/>
            <a:chExt cx="1583468" cy="86122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24220" y="3286728"/>
              <a:ext cx="1159515" cy="575274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540859">
              <a:off x="5895259" y="377862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#5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611711" y="4060573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83804" y="2587495"/>
            <a:ext cx="237353" cy="2379794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78562" y="2543655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82828" y="1920165"/>
            <a:ext cx="198894" cy="1994193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33"/>
          <p:cNvSpPr>
            <a:spLocks noChangeAspect="1" noChangeArrowheads="1"/>
          </p:cNvSpPr>
          <p:nvPr/>
        </p:nvSpPr>
        <p:spPr bwMode="auto">
          <a:xfrm>
            <a:off x="4210298" y="4327416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33"/>
          <p:cNvSpPr>
            <a:spLocks noChangeAspect="1" noChangeArrowheads="1"/>
          </p:cNvSpPr>
          <p:nvPr/>
        </p:nvSpPr>
        <p:spPr bwMode="auto">
          <a:xfrm>
            <a:off x="4043423" y="2655914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33"/>
          <p:cNvSpPr>
            <a:spLocks noChangeAspect="1" noChangeArrowheads="1"/>
          </p:cNvSpPr>
          <p:nvPr/>
        </p:nvSpPr>
        <p:spPr bwMode="auto">
          <a:xfrm>
            <a:off x="5057653" y="3154189"/>
            <a:ext cx="99053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10298" y="3880354"/>
            <a:ext cx="365731" cy="489579"/>
            <a:chOff x="4202549" y="3864856"/>
            <a:chExt cx="365731" cy="489579"/>
          </a:xfrm>
        </p:grpSpPr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-240000">
            <a:off x="3837721" y="4393064"/>
            <a:ext cx="419741" cy="302658"/>
            <a:chOff x="3848456" y="4383538"/>
            <a:chExt cx="419741" cy="302658"/>
          </a:xfrm>
        </p:grpSpPr>
        <p:sp>
          <p:nvSpPr>
            <p:cNvPr id="85" name="Line 18"/>
            <p:cNvSpPr>
              <a:spLocks noChangeShapeType="1"/>
            </p:cNvSpPr>
            <p:nvPr/>
          </p:nvSpPr>
          <p:spPr bwMode="auto">
            <a:xfrm rot="120000" flipH="1">
              <a:off x="3965089" y="4383538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3848456" y="44118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67621" y="2698655"/>
            <a:ext cx="419741" cy="302658"/>
            <a:chOff x="3667621" y="2708181"/>
            <a:chExt cx="419741" cy="302658"/>
          </a:xfrm>
        </p:grpSpPr>
        <p:sp>
          <p:nvSpPr>
            <p:cNvPr id="87" name="Line 18"/>
            <p:cNvSpPr>
              <a:spLocks noChangeShapeType="1"/>
            </p:cNvSpPr>
            <p:nvPr/>
          </p:nvSpPr>
          <p:spPr bwMode="auto">
            <a:xfrm rot="120000" flipH="1">
              <a:off x="3784254" y="2708181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auto">
            <a:xfrm>
              <a:off x="3667621" y="2736494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-300000">
            <a:off x="4722918" y="3211088"/>
            <a:ext cx="388745" cy="279411"/>
            <a:chOff x="4722918" y="3192036"/>
            <a:chExt cx="388745" cy="279411"/>
          </a:xfrm>
        </p:grpSpPr>
        <p:sp>
          <p:nvSpPr>
            <p:cNvPr id="89" name="Line 18"/>
            <p:cNvSpPr>
              <a:spLocks noChangeShapeType="1"/>
            </p:cNvSpPr>
            <p:nvPr/>
          </p:nvSpPr>
          <p:spPr bwMode="auto">
            <a:xfrm rot="120000" flipH="1">
              <a:off x="4808555" y="3192036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 Box 17"/>
            <p:cNvSpPr txBox="1">
              <a:spLocks noChangeArrowheads="1"/>
            </p:cNvSpPr>
            <p:nvPr/>
          </p:nvSpPr>
          <p:spPr bwMode="auto">
            <a:xfrm>
              <a:off x="4722918" y="3197102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-300000">
            <a:off x="5113701" y="3145187"/>
            <a:ext cx="656593" cy="274345"/>
            <a:chOff x="5133962" y="3176751"/>
            <a:chExt cx="656593" cy="274345"/>
          </a:xfrm>
        </p:grpSpPr>
        <p:sp>
          <p:nvSpPr>
            <p:cNvPr id="9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-360000">
            <a:off x="4263771" y="4320876"/>
            <a:ext cx="656593" cy="274345"/>
            <a:chOff x="5133962" y="3176751"/>
            <a:chExt cx="656593" cy="274345"/>
          </a:xfrm>
        </p:grpSpPr>
        <p:sp>
          <p:nvSpPr>
            <p:cNvPr id="64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3990027" y="3998828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 rot="-480000">
            <a:off x="4091553" y="2631436"/>
            <a:ext cx="656593" cy="274345"/>
            <a:chOff x="5133962" y="3176751"/>
            <a:chExt cx="656593" cy="274345"/>
          </a:xfrm>
        </p:grpSpPr>
        <p:sp>
          <p:nvSpPr>
            <p:cNvPr id="7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059093" y="2700587"/>
            <a:ext cx="419558" cy="489579"/>
            <a:chOff x="4202549" y="3864856"/>
            <a:chExt cx="419558" cy="489579"/>
          </a:xfrm>
        </p:grpSpPr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419558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4,5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6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838200"/>
            <a:ext cx="8686800" cy="609600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6</a:t>
            </a:r>
            <a:r>
              <a:rPr lang="en-US" dirty="0" smtClean="0"/>
              <a:t>: Add a base/Tool Frame</a:t>
            </a:r>
            <a:endParaRPr lang="en-US" dirty="0"/>
          </a:p>
        </p:txBody>
      </p:sp>
      <p:pic>
        <p:nvPicPr>
          <p:cNvPr id="7" name="Picture 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819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649861" y="1236760"/>
            <a:ext cx="748027" cy="4554440"/>
            <a:chOff x="3649861" y="1236760"/>
            <a:chExt cx="748027" cy="4554440"/>
          </a:xfrm>
        </p:grpSpPr>
        <p:grpSp>
          <p:nvGrpSpPr>
            <p:cNvPr id="31" name="Group 30"/>
            <p:cNvGrpSpPr/>
            <p:nvPr/>
          </p:nvGrpSpPr>
          <p:grpSpPr>
            <a:xfrm>
              <a:off x="3992106" y="1600200"/>
              <a:ext cx="405782" cy="4191000"/>
              <a:chOff x="3992106" y="1600200"/>
              <a:chExt cx="405782" cy="4191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076700" y="2535462"/>
                <a:ext cx="321188" cy="3255738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992106" y="1600200"/>
                <a:ext cx="76200" cy="772406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 rot="15820679">
              <a:off x="3378312" y="150830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#1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67855" y="3827877"/>
            <a:ext cx="4461445" cy="1468668"/>
            <a:chOff x="1367855" y="3827877"/>
            <a:chExt cx="4461445" cy="1468668"/>
          </a:xfrm>
        </p:grpSpPr>
        <p:grpSp>
          <p:nvGrpSpPr>
            <p:cNvPr id="18" name="Group 17"/>
            <p:cNvGrpSpPr/>
            <p:nvPr/>
          </p:nvGrpSpPr>
          <p:grpSpPr>
            <a:xfrm>
              <a:off x="1672936" y="3827877"/>
              <a:ext cx="4156364" cy="1468668"/>
              <a:chOff x="1672936" y="3827877"/>
              <a:chExt cx="4156364" cy="146866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672936" y="4763145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276600" y="4032355"/>
                <a:ext cx="1981200" cy="691849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334000" y="3827877"/>
                <a:ext cx="495300" cy="17296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20477204">
              <a:off x="1367855" y="4899751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#2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74902" y="2166750"/>
            <a:ext cx="4087698" cy="1351559"/>
            <a:chOff x="1474902" y="2166750"/>
            <a:chExt cx="4087698" cy="1351559"/>
          </a:xfrm>
        </p:grpSpPr>
        <p:grpSp>
          <p:nvGrpSpPr>
            <p:cNvPr id="48" name="Group 47"/>
            <p:cNvGrpSpPr/>
            <p:nvPr/>
          </p:nvGrpSpPr>
          <p:grpSpPr>
            <a:xfrm>
              <a:off x="2124297" y="2166750"/>
              <a:ext cx="3438303" cy="1220376"/>
              <a:chOff x="2124297" y="2166750"/>
              <a:chExt cx="3438303" cy="122037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2124297" y="2853726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733800" y="2587495"/>
                <a:ext cx="664088" cy="23190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572000" y="2166750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 rot="20477204">
              <a:off x="1474902" y="3148977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23158" y="2736494"/>
            <a:ext cx="3546093" cy="1126967"/>
            <a:chOff x="2923158" y="2736494"/>
            <a:chExt cx="3546093" cy="1126967"/>
          </a:xfrm>
        </p:grpSpPr>
        <p:grpSp>
          <p:nvGrpSpPr>
            <p:cNvPr id="47" name="Group 46"/>
            <p:cNvGrpSpPr/>
            <p:nvPr/>
          </p:nvGrpSpPr>
          <p:grpSpPr>
            <a:xfrm>
              <a:off x="3340052" y="2736494"/>
              <a:ext cx="3129199" cy="1083634"/>
              <a:chOff x="3340052" y="2736494"/>
              <a:chExt cx="3129199" cy="10836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4898512" y="3097915"/>
                <a:ext cx="511688" cy="178685"/>
              </a:xfrm>
              <a:prstGeom prst="line">
                <a:avLst/>
              </a:prstGeom>
              <a:ln w="1905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340052" y="3286728"/>
                <a:ext cx="1527464" cy="5334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478651" y="2736494"/>
                <a:ext cx="990600" cy="34592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rot="20477204">
              <a:off x="2923158" y="3494129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#4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220" y="3286728"/>
            <a:ext cx="1583468" cy="861224"/>
            <a:chOff x="5224220" y="3286728"/>
            <a:chExt cx="1583468" cy="86122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224220" y="3286728"/>
              <a:ext cx="1159515" cy="575274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540859">
              <a:off x="5895259" y="377862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Axis #5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611711" y="4060573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83804" y="2587495"/>
            <a:ext cx="237353" cy="2379794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78562" y="2543655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82828" y="1920165"/>
            <a:ext cx="198894" cy="1994193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33"/>
          <p:cNvSpPr>
            <a:spLocks noChangeAspect="1" noChangeArrowheads="1"/>
          </p:cNvSpPr>
          <p:nvPr/>
        </p:nvSpPr>
        <p:spPr bwMode="auto">
          <a:xfrm>
            <a:off x="4210298" y="4327416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33"/>
          <p:cNvSpPr>
            <a:spLocks noChangeAspect="1" noChangeArrowheads="1"/>
          </p:cNvSpPr>
          <p:nvPr/>
        </p:nvSpPr>
        <p:spPr bwMode="auto">
          <a:xfrm>
            <a:off x="4043423" y="2655914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33"/>
          <p:cNvSpPr>
            <a:spLocks noChangeAspect="1" noChangeArrowheads="1"/>
          </p:cNvSpPr>
          <p:nvPr/>
        </p:nvSpPr>
        <p:spPr bwMode="auto">
          <a:xfrm>
            <a:off x="5057653" y="3154189"/>
            <a:ext cx="99053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210298" y="3880354"/>
            <a:ext cx="365731" cy="489579"/>
            <a:chOff x="4202549" y="3864856"/>
            <a:chExt cx="365731" cy="489579"/>
          </a:xfrm>
        </p:grpSpPr>
        <p:sp>
          <p:nvSpPr>
            <p:cNvPr id="66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32958" y="4383538"/>
            <a:ext cx="419741" cy="302658"/>
            <a:chOff x="3848456" y="4383538"/>
            <a:chExt cx="419741" cy="302658"/>
          </a:xfrm>
        </p:grpSpPr>
        <p:sp>
          <p:nvSpPr>
            <p:cNvPr id="85" name="Line 18"/>
            <p:cNvSpPr>
              <a:spLocks noChangeShapeType="1"/>
            </p:cNvSpPr>
            <p:nvPr/>
          </p:nvSpPr>
          <p:spPr bwMode="auto">
            <a:xfrm rot="120000" flipH="1">
              <a:off x="3965089" y="4383538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3848456" y="44118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67621" y="2708181"/>
            <a:ext cx="419741" cy="302658"/>
            <a:chOff x="3667621" y="2708181"/>
            <a:chExt cx="419741" cy="302658"/>
          </a:xfrm>
        </p:grpSpPr>
        <p:sp>
          <p:nvSpPr>
            <p:cNvPr id="87" name="Line 18"/>
            <p:cNvSpPr>
              <a:spLocks noChangeShapeType="1"/>
            </p:cNvSpPr>
            <p:nvPr/>
          </p:nvSpPr>
          <p:spPr bwMode="auto">
            <a:xfrm rot="120000" flipH="1">
              <a:off x="3784254" y="2708181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Text Box 17"/>
            <p:cNvSpPr txBox="1">
              <a:spLocks noChangeArrowheads="1"/>
            </p:cNvSpPr>
            <p:nvPr/>
          </p:nvSpPr>
          <p:spPr bwMode="auto">
            <a:xfrm>
              <a:off x="3667621" y="2736494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22918" y="3192036"/>
            <a:ext cx="388745" cy="279411"/>
            <a:chOff x="4722918" y="3192036"/>
            <a:chExt cx="388745" cy="279411"/>
          </a:xfrm>
        </p:grpSpPr>
        <p:sp>
          <p:nvSpPr>
            <p:cNvPr id="89" name="Line 18"/>
            <p:cNvSpPr>
              <a:spLocks noChangeShapeType="1"/>
            </p:cNvSpPr>
            <p:nvPr/>
          </p:nvSpPr>
          <p:spPr bwMode="auto">
            <a:xfrm rot="120000" flipH="1">
              <a:off x="4808555" y="3192036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 Box 17"/>
            <p:cNvSpPr txBox="1">
              <a:spLocks noChangeArrowheads="1"/>
            </p:cNvSpPr>
            <p:nvPr/>
          </p:nvSpPr>
          <p:spPr bwMode="auto">
            <a:xfrm>
              <a:off x="4722918" y="3197102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18464" y="3169002"/>
            <a:ext cx="656593" cy="274345"/>
            <a:chOff x="5133962" y="3176751"/>
            <a:chExt cx="656593" cy="274345"/>
          </a:xfrm>
        </p:grpSpPr>
        <p:sp>
          <p:nvSpPr>
            <p:cNvPr id="9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-120000">
            <a:off x="4263771" y="4335165"/>
            <a:ext cx="656593" cy="274345"/>
            <a:chOff x="5133962" y="3176751"/>
            <a:chExt cx="656593" cy="274345"/>
          </a:xfrm>
        </p:grpSpPr>
        <p:sp>
          <p:nvSpPr>
            <p:cNvPr id="64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3990027" y="3998828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 rot="-180000">
            <a:off x="4091553" y="2650488"/>
            <a:ext cx="656593" cy="274345"/>
            <a:chOff x="5133962" y="3176751"/>
            <a:chExt cx="656593" cy="274345"/>
          </a:xfrm>
        </p:grpSpPr>
        <p:sp>
          <p:nvSpPr>
            <p:cNvPr id="7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059093" y="2700587"/>
            <a:ext cx="419558" cy="489579"/>
            <a:chOff x="4202549" y="3864856"/>
            <a:chExt cx="419558" cy="489579"/>
          </a:xfrm>
        </p:grpSpPr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419558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4,5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347539" y="5296545"/>
            <a:ext cx="365731" cy="489579"/>
            <a:chOff x="4202549" y="3864856"/>
            <a:chExt cx="365731" cy="489579"/>
          </a:xfrm>
        </p:grpSpPr>
        <p:sp>
          <p:nvSpPr>
            <p:cNvPr id="78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2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-120000">
            <a:off x="4401012" y="5751356"/>
            <a:ext cx="656593" cy="274345"/>
            <a:chOff x="5133962" y="3176751"/>
            <a:chExt cx="656593" cy="274345"/>
          </a:xfrm>
        </p:grpSpPr>
        <p:sp>
          <p:nvSpPr>
            <p:cNvPr id="8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2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7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762000"/>
          </a:xfrm>
        </p:spPr>
        <p:txBody>
          <a:bodyPr/>
          <a:lstStyle/>
          <a:p>
            <a:r>
              <a:rPr lang="en-US" dirty="0" smtClean="0"/>
              <a:t>Build DH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1190032"/>
                  </p:ext>
                </p:extLst>
              </p:nvPr>
            </p:nvGraphicFramePr>
            <p:xfrm>
              <a:off x="1" y="1822450"/>
              <a:ext cx="4267198" cy="297815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76048"/>
                    <a:gridCol w="800351"/>
                    <a:gridCol w="762000"/>
                    <a:gridCol w="762000"/>
                    <a:gridCol w="1066799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000"/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000" i="1"/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5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1190032"/>
                  </p:ext>
                </p:extLst>
              </p:nvPr>
            </p:nvGraphicFramePr>
            <p:xfrm>
              <a:off x="1" y="1822450"/>
              <a:ext cx="4267198" cy="297815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76048"/>
                    <a:gridCol w="800351"/>
                    <a:gridCol w="762000"/>
                    <a:gridCol w="762000"/>
                    <a:gridCol w="1066799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20800" t="-714" r="-140000" b="-26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5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77707"/>
              </p:ext>
            </p:extLst>
          </p:nvPr>
        </p:nvGraphicFramePr>
        <p:xfrm>
          <a:off x="1104900" y="2116144"/>
          <a:ext cx="41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5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116144"/>
                        <a:ext cx="41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954162"/>
              </p:ext>
            </p:extLst>
          </p:nvPr>
        </p:nvGraphicFramePr>
        <p:xfrm>
          <a:off x="1860441" y="2116144"/>
          <a:ext cx="400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6"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441" y="2116144"/>
                        <a:ext cx="4000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342416"/>
              </p:ext>
            </p:extLst>
          </p:nvPr>
        </p:nvGraphicFramePr>
        <p:xfrm>
          <a:off x="2765802" y="2116144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7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802" y="2116144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01752"/>
              </p:ext>
            </p:extLst>
          </p:nvPr>
        </p:nvGraphicFramePr>
        <p:xfrm>
          <a:off x="3695700" y="2141706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8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141706"/>
                        <a:ext cx="247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" name="Picture 2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42" y="1763011"/>
            <a:ext cx="4819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" name="Straight Connector 101"/>
          <p:cNvCxnSpPr/>
          <p:nvPr/>
        </p:nvCxnSpPr>
        <p:spPr>
          <a:xfrm>
            <a:off x="5634553" y="3766184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106646" y="2293106"/>
            <a:ext cx="237353" cy="2379794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801404" y="2249266"/>
            <a:ext cx="1700089" cy="843471"/>
          </a:xfrm>
          <a:prstGeom prst="line">
            <a:avLst/>
          </a:prstGeom>
          <a:ln w="317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33"/>
          <p:cNvSpPr>
            <a:spLocks noChangeAspect="1" noChangeArrowheads="1"/>
          </p:cNvSpPr>
          <p:nvPr/>
        </p:nvSpPr>
        <p:spPr bwMode="auto">
          <a:xfrm>
            <a:off x="6233140" y="4033027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33"/>
          <p:cNvSpPr>
            <a:spLocks noChangeAspect="1" noChangeArrowheads="1"/>
          </p:cNvSpPr>
          <p:nvPr/>
        </p:nvSpPr>
        <p:spPr bwMode="auto">
          <a:xfrm>
            <a:off x="6066265" y="2361525"/>
            <a:ext cx="91448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33"/>
          <p:cNvSpPr>
            <a:spLocks noChangeAspect="1" noChangeArrowheads="1"/>
          </p:cNvSpPr>
          <p:nvPr/>
        </p:nvSpPr>
        <p:spPr bwMode="auto">
          <a:xfrm>
            <a:off x="7080495" y="2859800"/>
            <a:ext cx="99053" cy="9144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6233140" y="3585965"/>
            <a:ext cx="365731" cy="489579"/>
            <a:chOff x="4202549" y="3864856"/>
            <a:chExt cx="365731" cy="489579"/>
          </a:xfrm>
        </p:grpSpPr>
        <p:sp>
          <p:nvSpPr>
            <p:cNvPr id="109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55800" y="4089149"/>
            <a:ext cx="419741" cy="302658"/>
            <a:chOff x="3848456" y="4383538"/>
            <a:chExt cx="419741" cy="302658"/>
          </a:xfrm>
        </p:grpSpPr>
        <p:sp>
          <p:nvSpPr>
            <p:cNvPr id="112" name="Line 18"/>
            <p:cNvSpPr>
              <a:spLocks noChangeShapeType="1"/>
            </p:cNvSpPr>
            <p:nvPr/>
          </p:nvSpPr>
          <p:spPr bwMode="auto">
            <a:xfrm rot="120000" flipH="1">
              <a:off x="3965089" y="4383538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Text Box 17"/>
            <p:cNvSpPr txBox="1">
              <a:spLocks noChangeArrowheads="1"/>
            </p:cNvSpPr>
            <p:nvPr/>
          </p:nvSpPr>
          <p:spPr bwMode="auto">
            <a:xfrm>
              <a:off x="3848456" y="44118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690463" y="2413792"/>
            <a:ext cx="419741" cy="302658"/>
            <a:chOff x="3667621" y="2708181"/>
            <a:chExt cx="419741" cy="302658"/>
          </a:xfrm>
        </p:grpSpPr>
        <p:sp>
          <p:nvSpPr>
            <p:cNvPr id="115" name="Line 18"/>
            <p:cNvSpPr>
              <a:spLocks noChangeShapeType="1"/>
            </p:cNvSpPr>
            <p:nvPr/>
          </p:nvSpPr>
          <p:spPr bwMode="auto">
            <a:xfrm rot="120000" flipH="1">
              <a:off x="3784254" y="2708181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Text Box 17"/>
            <p:cNvSpPr txBox="1">
              <a:spLocks noChangeArrowheads="1"/>
            </p:cNvSpPr>
            <p:nvPr/>
          </p:nvSpPr>
          <p:spPr bwMode="auto">
            <a:xfrm>
              <a:off x="3667621" y="2736494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45760" y="2897647"/>
            <a:ext cx="388745" cy="279411"/>
            <a:chOff x="4722918" y="3192036"/>
            <a:chExt cx="388745" cy="279411"/>
          </a:xfrm>
        </p:grpSpPr>
        <p:sp>
          <p:nvSpPr>
            <p:cNvPr id="118" name="Line 18"/>
            <p:cNvSpPr>
              <a:spLocks noChangeShapeType="1"/>
            </p:cNvSpPr>
            <p:nvPr/>
          </p:nvSpPr>
          <p:spPr bwMode="auto">
            <a:xfrm rot="120000" flipH="1">
              <a:off x="4808555" y="3192036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17"/>
            <p:cNvSpPr txBox="1">
              <a:spLocks noChangeArrowheads="1"/>
            </p:cNvSpPr>
            <p:nvPr/>
          </p:nvSpPr>
          <p:spPr bwMode="auto">
            <a:xfrm>
              <a:off x="4722918" y="3197102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141306" y="2874613"/>
            <a:ext cx="656593" cy="274345"/>
            <a:chOff x="5133962" y="3176751"/>
            <a:chExt cx="656593" cy="274345"/>
          </a:xfrm>
        </p:grpSpPr>
        <p:sp>
          <p:nvSpPr>
            <p:cNvPr id="12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 rot="-120000">
            <a:off x="6286613" y="4040776"/>
            <a:ext cx="656593" cy="274345"/>
            <a:chOff x="5133962" y="3176751"/>
            <a:chExt cx="656593" cy="274345"/>
          </a:xfrm>
        </p:grpSpPr>
        <p:sp>
          <p:nvSpPr>
            <p:cNvPr id="124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6" name="Text Box 17"/>
          <p:cNvSpPr txBox="1">
            <a:spLocks noChangeArrowheads="1"/>
          </p:cNvSpPr>
          <p:nvPr/>
        </p:nvSpPr>
        <p:spPr bwMode="auto">
          <a:xfrm>
            <a:off x="6012869" y="3704439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-180000">
            <a:off x="6114395" y="2356099"/>
            <a:ext cx="656593" cy="274345"/>
            <a:chOff x="5133962" y="3176751"/>
            <a:chExt cx="656593" cy="274345"/>
          </a:xfrm>
        </p:grpSpPr>
        <p:sp>
          <p:nvSpPr>
            <p:cNvPr id="128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081935" y="2406198"/>
            <a:ext cx="419558" cy="489579"/>
            <a:chOff x="4202549" y="3864856"/>
            <a:chExt cx="419558" cy="489579"/>
          </a:xfrm>
        </p:grpSpPr>
        <p:sp>
          <p:nvSpPr>
            <p:cNvPr id="131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419558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4,5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370381" y="5002156"/>
            <a:ext cx="365731" cy="489579"/>
            <a:chOff x="4202549" y="3864856"/>
            <a:chExt cx="365731" cy="489579"/>
          </a:xfrm>
        </p:grpSpPr>
        <p:sp>
          <p:nvSpPr>
            <p:cNvPr id="134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2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-120000">
            <a:off x="6423854" y="5456967"/>
            <a:ext cx="656593" cy="274345"/>
            <a:chOff x="5133962" y="3176751"/>
            <a:chExt cx="656593" cy="274345"/>
          </a:xfrm>
        </p:grpSpPr>
        <p:sp>
          <p:nvSpPr>
            <p:cNvPr id="137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2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486400" y="4146599"/>
            <a:ext cx="837008" cy="1358271"/>
            <a:chOff x="5879519" y="4146599"/>
            <a:chExt cx="443889" cy="1358271"/>
          </a:xfrm>
        </p:grpSpPr>
        <p:sp>
          <p:nvSpPr>
            <p:cNvPr id="23" name="Left Brace 22"/>
            <p:cNvSpPr/>
            <p:nvPr/>
          </p:nvSpPr>
          <p:spPr>
            <a:xfrm rot="21207694">
              <a:off x="6111943" y="4146599"/>
              <a:ext cx="211465" cy="1358271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443672"/>
                </p:ext>
              </p:extLst>
            </p:nvPr>
          </p:nvGraphicFramePr>
          <p:xfrm>
            <a:off x="5879519" y="4700100"/>
            <a:ext cx="2667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9"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9519" y="4700100"/>
                          <a:ext cx="266700" cy="3429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44074"/>
              </p:ext>
            </p:extLst>
          </p:nvPr>
        </p:nvGraphicFramePr>
        <p:xfrm>
          <a:off x="1219200" y="2752725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0"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52725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15753"/>
              </p:ext>
            </p:extLst>
          </p:nvPr>
        </p:nvGraphicFramePr>
        <p:xfrm>
          <a:off x="1974850" y="2762250"/>
          <a:ext cx="171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1" name="Equation" r:id="rId18" imgW="114120" imgH="164880" progId="Equation.DSMT4">
                  <p:embed/>
                </p:oleObj>
              </mc:Choice>
              <mc:Fallback>
                <p:oleObj name="Equation" r:id="rId18" imgW="114120" imgH="164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762250"/>
                        <a:ext cx="1714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743423"/>
              </p:ext>
            </p:extLst>
          </p:nvPr>
        </p:nvGraphicFramePr>
        <p:xfrm>
          <a:off x="2774950" y="2714625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" name="Equation" r:id="rId20" imgW="177480" imgH="228600" progId="Equation.DSMT4">
                  <p:embed/>
                </p:oleObj>
              </mc:Choice>
              <mc:Fallback>
                <p:oleObj name="Equation" r:id="rId20" imgW="17748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714625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97116"/>
              </p:ext>
            </p:extLst>
          </p:nvPr>
        </p:nvGraphicFramePr>
        <p:xfrm>
          <a:off x="3571875" y="2740025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3" name="Equation" r:id="rId22" imgW="330120" imgH="228600" progId="Equation.DSMT4">
                  <p:embed/>
                </p:oleObj>
              </mc:Choice>
              <mc:Fallback>
                <p:oleObj name="Equation" r:id="rId22" imgW="33012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740025"/>
                        <a:ext cx="49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12290"/>
              </p:ext>
            </p:extLst>
          </p:nvPr>
        </p:nvGraphicFramePr>
        <p:xfrm>
          <a:off x="1123950" y="3168650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4" name="Equation" r:id="rId24" imgW="253800" imgH="177480" progId="Equation.DSMT4">
                  <p:embed/>
                </p:oleObj>
              </mc:Choice>
              <mc:Fallback>
                <p:oleObj name="Equation" r:id="rId24" imgW="25380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68650"/>
                        <a:ext cx="381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921256"/>
              </p:ext>
            </p:extLst>
          </p:nvPr>
        </p:nvGraphicFramePr>
        <p:xfrm>
          <a:off x="1974850" y="3178175"/>
          <a:ext cx="171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5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78175"/>
                        <a:ext cx="1714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222761"/>
              </p:ext>
            </p:extLst>
          </p:nvPr>
        </p:nvGraphicFramePr>
        <p:xfrm>
          <a:off x="2822575" y="3178175"/>
          <a:ext cx="171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6" name="Equation" r:id="rId28" imgW="114120" imgH="164880" progId="Equation.DSMT4">
                  <p:embed/>
                </p:oleObj>
              </mc:Choice>
              <mc:Fallback>
                <p:oleObj name="Equation" r:id="rId28" imgW="114120" imgH="164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3178175"/>
                        <a:ext cx="1714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645906"/>
              </p:ext>
            </p:extLst>
          </p:nvPr>
        </p:nvGraphicFramePr>
        <p:xfrm>
          <a:off x="3223647" y="3155950"/>
          <a:ext cx="1009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7" name="Equation" r:id="rId30" imgW="672840" imgH="228600" progId="Equation.DSMT4">
                  <p:embed/>
                </p:oleObj>
              </mc:Choice>
              <mc:Fallback>
                <p:oleObj name="Equation" r:id="rId30" imgW="67284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647" y="3155950"/>
                        <a:ext cx="1009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00509"/>
              </p:ext>
            </p:extLst>
          </p:nvPr>
        </p:nvGraphicFramePr>
        <p:xfrm>
          <a:off x="1219200" y="3597275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8" name="Equation" r:id="rId32" imgW="126720" imgH="177480" progId="Equation.DSMT4">
                  <p:embed/>
                </p:oleObj>
              </mc:Choice>
              <mc:Fallback>
                <p:oleObj name="Equation" r:id="rId32" imgW="12672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97275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2746"/>
              </p:ext>
            </p:extLst>
          </p:nvPr>
        </p:nvGraphicFramePr>
        <p:xfrm>
          <a:off x="1927225" y="3559175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9" name="Equation" r:id="rId34" imgW="177480" imgH="228600" progId="Equation.DSMT4">
                  <p:embed/>
                </p:oleObj>
              </mc:Choice>
              <mc:Fallback>
                <p:oleObj name="Equation" r:id="rId34" imgW="17748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559175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438677"/>
              </p:ext>
            </p:extLst>
          </p:nvPr>
        </p:nvGraphicFramePr>
        <p:xfrm>
          <a:off x="2822575" y="3606800"/>
          <a:ext cx="171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0" name="Equation" r:id="rId36" imgW="114120" imgH="164880" progId="Equation.DSMT4">
                  <p:embed/>
                </p:oleObj>
              </mc:Choice>
              <mc:Fallback>
                <p:oleObj name="Equation" r:id="rId36" imgW="114120" imgH="164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3606800"/>
                        <a:ext cx="1714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043411"/>
              </p:ext>
            </p:extLst>
          </p:nvPr>
        </p:nvGraphicFramePr>
        <p:xfrm>
          <a:off x="3229461" y="3584575"/>
          <a:ext cx="1009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1" name="Equation" r:id="rId38" imgW="672840" imgH="228600" progId="Equation.DSMT4">
                  <p:embed/>
                </p:oleObj>
              </mc:Choice>
              <mc:Fallback>
                <p:oleObj name="Equation" r:id="rId38" imgW="67284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461" y="3584575"/>
                        <a:ext cx="1009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78496"/>
              </p:ext>
            </p:extLst>
          </p:nvPr>
        </p:nvGraphicFramePr>
        <p:xfrm>
          <a:off x="1219200" y="4040188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2" name="Equation" r:id="rId40" imgW="126720" imgH="177480" progId="Equation.DSMT4">
                  <p:embed/>
                </p:oleObj>
              </mc:Choice>
              <mc:Fallback>
                <p:oleObj name="Equation" r:id="rId40" imgW="12672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40188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087725"/>
              </p:ext>
            </p:extLst>
          </p:nvPr>
        </p:nvGraphicFramePr>
        <p:xfrm>
          <a:off x="1927225" y="4002088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3" name="Equation" r:id="rId42" imgW="177480" imgH="228600" progId="Equation.DSMT4">
                  <p:embed/>
                </p:oleObj>
              </mc:Choice>
              <mc:Fallback>
                <p:oleObj name="Equation" r:id="rId42" imgW="17748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002088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77763"/>
              </p:ext>
            </p:extLst>
          </p:nvPr>
        </p:nvGraphicFramePr>
        <p:xfrm>
          <a:off x="2822575" y="4049713"/>
          <a:ext cx="171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4" name="Equation" r:id="rId44" imgW="114120" imgH="164880" progId="Equation.DSMT4">
                  <p:embed/>
                </p:oleObj>
              </mc:Choice>
              <mc:Fallback>
                <p:oleObj name="Equation" r:id="rId44" imgW="114120" imgH="164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4049713"/>
                        <a:ext cx="1714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45981"/>
              </p:ext>
            </p:extLst>
          </p:nvPr>
        </p:nvGraphicFramePr>
        <p:xfrm>
          <a:off x="3223647" y="4027488"/>
          <a:ext cx="1009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5" name="Equation" r:id="rId46" imgW="672840" imgH="228600" progId="Equation.DSMT4">
                  <p:embed/>
                </p:oleObj>
              </mc:Choice>
              <mc:Fallback>
                <p:oleObj name="Equation" r:id="rId46" imgW="67284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647" y="4027488"/>
                        <a:ext cx="1009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33021"/>
              </p:ext>
            </p:extLst>
          </p:nvPr>
        </p:nvGraphicFramePr>
        <p:xfrm>
          <a:off x="1123950" y="4446588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6" name="Equation" r:id="rId48" imgW="253800" imgH="177480" progId="Equation.DSMT4">
                  <p:embed/>
                </p:oleObj>
              </mc:Choice>
              <mc:Fallback>
                <p:oleObj name="Equation" r:id="rId48" imgW="25380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446588"/>
                        <a:ext cx="381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99519"/>
              </p:ext>
            </p:extLst>
          </p:nvPr>
        </p:nvGraphicFramePr>
        <p:xfrm>
          <a:off x="1974850" y="4456113"/>
          <a:ext cx="171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7" name="Equation" r:id="rId50" imgW="114120" imgH="164880" progId="Equation.DSMT4">
                  <p:embed/>
                </p:oleObj>
              </mc:Choice>
              <mc:Fallback>
                <p:oleObj name="Equation" r:id="rId50" imgW="114120" imgH="164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56113"/>
                        <a:ext cx="1714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30453"/>
              </p:ext>
            </p:extLst>
          </p:nvPr>
        </p:nvGraphicFramePr>
        <p:xfrm>
          <a:off x="2822575" y="4456113"/>
          <a:ext cx="171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8" name="Equation" r:id="rId52" imgW="114120" imgH="164880" progId="Equation.DSMT4">
                  <p:embed/>
                </p:oleObj>
              </mc:Choice>
              <mc:Fallback>
                <p:oleObj name="Equation" r:id="rId52" imgW="114120" imgH="1648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4456113"/>
                        <a:ext cx="1714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07897"/>
              </p:ext>
            </p:extLst>
          </p:nvPr>
        </p:nvGraphicFramePr>
        <p:xfrm>
          <a:off x="3571875" y="4433888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9" name="Equation" r:id="rId54" imgW="330120" imgH="228600" progId="Equation.DSMT4">
                  <p:embed/>
                </p:oleObj>
              </mc:Choice>
              <mc:Fallback>
                <p:oleObj name="Equation" r:id="rId54" imgW="33012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433888"/>
                        <a:ext cx="49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" name="Group 151"/>
          <p:cNvGrpSpPr/>
          <p:nvPr/>
        </p:nvGrpSpPr>
        <p:grpSpPr>
          <a:xfrm>
            <a:off x="5181600" y="2436567"/>
            <a:ext cx="984826" cy="1645404"/>
            <a:chOff x="5637213" y="2436567"/>
            <a:chExt cx="529213" cy="1645404"/>
          </a:xfrm>
        </p:grpSpPr>
        <p:sp>
          <p:nvSpPr>
            <p:cNvPr id="147" name="Left Brace 146"/>
            <p:cNvSpPr/>
            <p:nvPr/>
          </p:nvSpPr>
          <p:spPr>
            <a:xfrm rot="21207694">
              <a:off x="5954961" y="2436567"/>
              <a:ext cx="211465" cy="1645404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8" name="Object 1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3050024"/>
                </p:ext>
              </p:extLst>
            </p:nvPr>
          </p:nvGraphicFramePr>
          <p:xfrm>
            <a:off x="5637213" y="3140075"/>
            <a:ext cx="2667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0" name="Equation" r:id="rId56" imgW="177480" imgH="228600" progId="Equation.DSMT4">
                    <p:embed/>
                  </p:oleObj>
                </mc:Choice>
                <mc:Fallback>
                  <p:oleObj name="Equation" r:id="rId56" imgW="17748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213" y="3140075"/>
                          <a:ext cx="266700" cy="3429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" name="Group 152"/>
          <p:cNvGrpSpPr/>
          <p:nvPr/>
        </p:nvGrpSpPr>
        <p:grpSpPr>
          <a:xfrm>
            <a:off x="6161455" y="2077816"/>
            <a:ext cx="1110335" cy="502656"/>
            <a:chOff x="6161455" y="2077816"/>
            <a:chExt cx="1110335" cy="502656"/>
          </a:xfrm>
        </p:grpSpPr>
        <p:sp>
          <p:nvSpPr>
            <p:cNvPr id="149" name="Left Brace 148"/>
            <p:cNvSpPr/>
            <p:nvPr/>
          </p:nvSpPr>
          <p:spPr>
            <a:xfrm rot="6980845">
              <a:off x="6610890" y="1919572"/>
              <a:ext cx="211465" cy="1110335"/>
            </a:xfrm>
            <a:prstGeom prst="leftBrace">
              <a:avLst>
                <a:gd name="adj1" fmla="val 34635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0" name="Object 1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632067"/>
                </p:ext>
              </p:extLst>
            </p:nvPr>
          </p:nvGraphicFramePr>
          <p:xfrm>
            <a:off x="6795275" y="2077816"/>
            <a:ext cx="2667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61" name="Equation" r:id="rId58" imgW="177480" imgH="228600" progId="Equation.DSMT4">
                    <p:embed/>
                  </p:oleObj>
                </mc:Choice>
                <mc:Fallback>
                  <p:oleObj name="Equation" r:id="rId58" imgW="177480" imgH="228600" progId="Equation.DSMT4">
                    <p:embed/>
                    <p:pic>
                      <p:nvPicPr>
                        <p:cNvPr id="0" name="Object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5275" y="2077816"/>
                          <a:ext cx="266700" cy="3429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" name="TextBox 153"/>
          <p:cNvSpPr txBox="1"/>
          <p:nvPr/>
        </p:nvSpPr>
        <p:spPr>
          <a:xfrm>
            <a:off x="1066800" y="4963232"/>
            <a:ext cx="23775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From measurements: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=10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=10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=10 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8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4th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dirty="0" smtClean="0"/>
              <a:t>A quick visual check of the D-H table via Robotics TB</a:t>
            </a:r>
            <a:endParaRPr lang="en-US" dirty="0"/>
          </a:p>
        </p:txBody>
      </p:sp>
      <p:pic>
        <p:nvPicPr>
          <p:cNvPr id="84" name="Picture 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42" y="1763011"/>
            <a:ext cx="48196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8" name="Group 107"/>
          <p:cNvGrpSpPr/>
          <p:nvPr/>
        </p:nvGrpSpPr>
        <p:grpSpPr>
          <a:xfrm>
            <a:off x="6233140" y="3585965"/>
            <a:ext cx="365731" cy="489579"/>
            <a:chOff x="4202549" y="3864856"/>
            <a:chExt cx="365731" cy="489579"/>
          </a:xfrm>
        </p:grpSpPr>
        <p:sp>
          <p:nvSpPr>
            <p:cNvPr id="109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55800" y="4089149"/>
            <a:ext cx="419741" cy="302658"/>
            <a:chOff x="3848456" y="4383538"/>
            <a:chExt cx="419741" cy="302658"/>
          </a:xfrm>
        </p:grpSpPr>
        <p:sp>
          <p:nvSpPr>
            <p:cNvPr id="112" name="Line 18"/>
            <p:cNvSpPr>
              <a:spLocks noChangeShapeType="1"/>
            </p:cNvSpPr>
            <p:nvPr/>
          </p:nvSpPr>
          <p:spPr bwMode="auto">
            <a:xfrm rot="120000" flipH="1">
              <a:off x="3965089" y="4383538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Text Box 17"/>
            <p:cNvSpPr txBox="1">
              <a:spLocks noChangeArrowheads="1"/>
            </p:cNvSpPr>
            <p:nvPr/>
          </p:nvSpPr>
          <p:spPr bwMode="auto">
            <a:xfrm>
              <a:off x="3848456" y="44118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690463" y="2400042"/>
            <a:ext cx="419741" cy="302658"/>
            <a:chOff x="3667621" y="2708181"/>
            <a:chExt cx="419741" cy="302658"/>
          </a:xfrm>
        </p:grpSpPr>
        <p:sp>
          <p:nvSpPr>
            <p:cNvPr id="115" name="Line 18"/>
            <p:cNvSpPr>
              <a:spLocks noChangeShapeType="1"/>
            </p:cNvSpPr>
            <p:nvPr/>
          </p:nvSpPr>
          <p:spPr bwMode="auto">
            <a:xfrm rot="120000" flipH="1">
              <a:off x="3784254" y="2708181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Text Box 17"/>
            <p:cNvSpPr txBox="1">
              <a:spLocks noChangeArrowheads="1"/>
            </p:cNvSpPr>
            <p:nvPr/>
          </p:nvSpPr>
          <p:spPr bwMode="auto">
            <a:xfrm>
              <a:off x="3667621" y="2736494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45760" y="2897647"/>
            <a:ext cx="388745" cy="279411"/>
            <a:chOff x="4722918" y="3192036"/>
            <a:chExt cx="388745" cy="279411"/>
          </a:xfrm>
        </p:grpSpPr>
        <p:sp>
          <p:nvSpPr>
            <p:cNvPr id="118" name="Line 18"/>
            <p:cNvSpPr>
              <a:spLocks noChangeShapeType="1"/>
            </p:cNvSpPr>
            <p:nvPr/>
          </p:nvSpPr>
          <p:spPr bwMode="auto">
            <a:xfrm rot="120000" flipH="1">
              <a:off x="4808555" y="3192036"/>
              <a:ext cx="303108" cy="974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17"/>
            <p:cNvSpPr txBox="1">
              <a:spLocks noChangeArrowheads="1"/>
            </p:cNvSpPr>
            <p:nvPr/>
          </p:nvSpPr>
          <p:spPr bwMode="auto">
            <a:xfrm>
              <a:off x="4722918" y="3197102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141306" y="2874613"/>
            <a:ext cx="656593" cy="274345"/>
            <a:chOff x="5133962" y="3176751"/>
            <a:chExt cx="656593" cy="274345"/>
          </a:xfrm>
        </p:grpSpPr>
        <p:sp>
          <p:nvSpPr>
            <p:cNvPr id="121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 rot="-120000">
            <a:off x="6285443" y="4007022"/>
            <a:ext cx="692146" cy="274345"/>
            <a:chOff x="5133962" y="3143597"/>
            <a:chExt cx="692146" cy="274345"/>
          </a:xfrm>
        </p:grpSpPr>
        <p:sp>
          <p:nvSpPr>
            <p:cNvPr id="124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Text Box 17"/>
            <p:cNvSpPr txBox="1">
              <a:spLocks noChangeArrowheads="1"/>
            </p:cNvSpPr>
            <p:nvPr/>
          </p:nvSpPr>
          <p:spPr bwMode="auto">
            <a:xfrm>
              <a:off x="5460377" y="3143597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6" name="Text Box 17"/>
          <p:cNvSpPr txBox="1">
            <a:spLocks noChangeArrowheads="1"/>
          </p:cNvSpPr>
          <p:nvPr/>
        </p:nvSpPr>
        <p:spPr bwMode="auto">
          <a:xfrm>
            <a:off x="6012869" y="3704439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-180000">
            <a:off x="6113011" y="2329356"/>
            <a:ext cx="685495" cy="274345"/>
            <a:chOff x="5133962" y="3150728"/>
            <a:chExt cx="685495" cy="274345"/>
          </a:xfrm>
        </p:grpSpPr>
        <p:sp>
          <p:nvSpPr>
            <p:cNvPr id="128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Text Box 17"/>
            <p:cNvSpPr txBox="1">
              <a:spLocks noChangeArrowheads="1"/>
            </p:cNvSpPr>
            <p:nvPr/>
          </p:nvSpPr>
          <p:spPr bwMode="auto">
            <a:xfrm>
              <a:off x="5453726" y="3150728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081935" y="2406198"/>
            <a:ext cx="419558" cy="489579"/>
            <a:chOff x="4202549" y="3864856"/>
            <a:chExt cx="419558" cy="489579"/>
          </a:xfrm>
        </p:grpSpPr>
        <p:sp>
          <p:nvSpPr>
            <p:cNvPr id="131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419558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200" b="1" i="0" u="none" strike="noStrike" cap="none" normalizeH="0" baseline="-2500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4,5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370381" y="5002156"/>
            <a:ext cx="365731" cy="489579"/>
            <a:chOff x="4202549" y="3864856"/>
            <a:chExt cx="365731" cy="489579"/>
          </a:xfrm>
        </p:grpSpPr>
        <p:sp>
          <p:nvSpPr>
            <p:cNvPr id="134" name="Text Box 17"/>
            <p:cNvSpPr txBox="1">
              <a:spLocks noChangeArrowheads="1"/>
            </p:cNvSpPr>
            <p:nvPr/>
          </p:nvSpPr>
          <p:spPr bwMode="auto">
            <a:xfrm>
              <a:off x="4202549" y="3864856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2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 rot="120000" flipH="1" flipV="1">
              <a:off x="4218047" y="4007816"/>
              <a:ext cx="45724" cy="346619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 rot="-120000">
            <a:off x="6423854" y="5456967"/>
            <a:ext cx="656593" cy="274345"/>
            <a:chOff x="5133962" y="3176751"/>
            <a:chExt cx="656593" cy="274345"/>
          </a:xfrm>
        </p:grpSpPr>
        <p:sp>
          <p:nvSpPr>
            <p:cNvPr id="137" name="Line 18"/>
            <p:cNvSpPr>
              <a:spLocks noChangeShapeType="1"/>
            </p:cNvSpPr>
            <p:nvPr/>
          </p:nvSpPr>
          <p:spPr bwMode="auto">
            <a:xfrm rot="120000">
              <a:off x="5133962" y="3210571"/>
              <a:ext cx="297658" cy="16838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Text Box 17"/>
            <p:cNvSpPr txBox="1">
              <a:spLocks noChangeArrowheads="1"/>
            </p:cNvSpPr>
            <p:nvPr/>
          </p:nvSpPr>
          <p:spPr bwMode="auto">
            <a:xfrm>
              <a:off x="5424824" y="3176751"/>
              <a:ext cx="365731" cy="274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2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t="3609" r="27919" b="3566"/>
          <a:stretch/>
        </p:blipFill>
        <p:spPr bwMode="auto">
          <a:xfrm>
            <a:off x="228600" y="1339275"/>
            <a:ext cx="3864754" cy="512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9</a:t>
            </a:fld>
            <a:r>
              <a:rPr lang="en-US" sz="1200" smtClean="0">
                <a:solidFill>
                  <a:schemeClr val="tx2"/>
                </a:solidFill>
              </a:rPr>
              <a:t> /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AcademicPresentation3</Template>
  <TotalTime>0</TotalTime>
  <Words>747</Words>
  <Application>Microsoft Office PowerPoint</Application>
  <PresentationFormat>On-screen Show (4:3)</PresentationFormat>
  <Paragraphs>247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Times New Roman</vt:lpstr>
      <vt:lpstr>Arial Unicode MS</vt:lpstr>
      <vt:lpstr>Symbol</vt:lpstr>
      <vt:lpstr>Tw Cen MT</vt:lpstr>
      <vt:lpstr>AcademicPresentation3</vt:lpstr>
      <vt:lpstr>Equation</vt:lpstr>
      <vt:lpstr>NMT EE 589 &amp; UNM ME 482/582 Robot Engineering</vt:lpstr>
      <vt:lpstr>An In Class Example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Inverse Kinematics</vt:lpstr>
      <vt:lpstr>Inverse Kinematics</vt:lpstr>
      <vt:lpstr>Inverse Kinematics</vt:lpstr>
      <vt:lpstr>Inverse Kinematics</vt:lpstr>
      <vt:lpstr>Inverse Kinematics</vt:lpstr>
      <vt:lpstr>Motion Kinematics</vt:lpstr>
      <vt:lpstr>Motion Kinematics</vt:lpstr>
    </vt:vector>
  </TitlesOfParts>
  <LinksUpToDate>false</LinksUpToDate>
  <SharedDoc>false</SharedDoc>
  <HyperlinkBase>http://geek.nmt.edu/~bruder/lectures/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2011-01-13T03:15:04Z</dcterms:created>
  <dcterms:modified xsi:type="dcterms:W3CDTF">2012-10-04T13:16:09Z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